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62" r:id="rId4"/>
    <p:sldId id="258" r:id="rId5"/>
    <p:sldId id="261" r:id="rId6"/>
    <p:sldId id="259" r:id="rId7"/>
    <p:sldId id="263" r:id="rId8"/>
    <p:sldId id="260" r:id="rId9"/>
    <p:sldId id="264" r:id="rId10"/>
    <p:sldId id="265" r:id="rId11"/>
    <p:sldId id="266" r:id="rId12"/>
    <p:sldId id="270" r:id="rId13"/>
    <p:sldId id="271" r:id="rId14"/>
    <p:sldId id="272" r:id="rId15"/>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Sezione predefinita" id="{0EAFAABC-EF69-C74D-8522-7332CA29C62F}">
          <p14:sldIdLst>
            <p14:sldId id="256"/>
            <p14:sldId id="257"/>
            <p14:sldId id="262"/>
            <p14:sldId id="258"/>
            <p14:sldId id="261"/>
            <p14:sldId id="259"/>
            <p14:sldId id="263"/>
            <p14:sldId id="260"/>
            <p14:sldId id="264"/>
            <p14:sldId id="265"/>
            <p14:sldId id="266"/>
            <p14:sldId id="270"/>
            <p14:sldId id="271"/>
          </p14:sldIdLst>
        </p14:section>
        <p14:section name="Sezione senza titolo" id="{5BB76467-60E4-CC44-A5FF-A1C77840B579}">
          <p14:sldIdLst>
            <p14:sldId id="27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82" autoAdjust="0"/>
  </p:normalViewPr>
  <p:slideViewPr>
    <p:cSldViewPr snapToGrid="0" snapToObjects="1">
      <p:cViewPr varScale="1">
        <p:scale>
          <a:sx n="53" d="100"/>
          <a:sy n="53" d="100"/>
        </p:scale>
        <p:origin x="-96" y="-402"/>
      </p:cViewPr>
      <p:guideLst>
        <p:guide orient="horz" pos="2160"/>
        <p:guide pos="2880"/>
      </p:guideLst>
    </p:cSldViewPr>
  </p:slideViewPr>
  <p:outlineViewPr>
    <p:cViewPr>
      <p:scale>
        <a:sx n="33" d="100"/>
        <a:sy n="33" d="100"/>
      </p:scale>
      <p:origin x="0" y="780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F23D79-D478-6C4C-A0D8-3B237D58C22A}" type="datetimeFigureOut">
              <a:rPr lang="it-IT" smtClean="0"/>
              <a:pPr/>
              <a:t>19/01/2015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0D9EFE-8025-0440-9D0A-404391F51D8E}" type="slidenum">
              <a:rPr lang="it-IT" smtClean="0"/>
              <a:pPr/>
              <a:t>‹N›</a:t>
            </a:fld>
            <a:endParaRPr lang="it-IT"/>
          </a:p>
        </p:txBody>
      </p:sp>
    </p:spTree>
    <p:extLst>
      <p:ext uri="{BB962C8B-B14F-4D97-AF65-F5344CB8AC3E}">
        <p14:creationId xmlns:p14="http://schemas.microsoft.com/office/powerpoint/2010/main" xmlns="" val="39439218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60D9EFE-8025-0440-9D0A-404391F51D8E}" type="slidenum">
              <a:rPr lang="it-IT" smtClean="0"/>
              <a:pPr/>
              <a:t>12</a:t>
            </a:fld>
            <a:endParaRPr lang="it-IT"/>
          </a:p>
        </p:txBody>
      </p:sp>
    </p:spTree>
    <p:extLst>
      <p:ext uri="{BB962C8B-B14F-4D97-AF65-F5344CB8AC3E}">
        <p14:creationId xmlns:p14="http://schemas.microsoft.com/office/powerpoint/2010/main" xmlns="" val="940370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71E0623-0AB8-EC41-A9DD-E26544569922}" type="datetimeFigureOut">
              <a:rPr lang="it-IT" smtClean="0"/>
              <a:pPr/>
              <a:t>19/01/2015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1599BC0-DEEE-3C4D-9388-A0BDDFCAB21E}" type="slidenum">
              <a:rPr lang="it-IT" smtClean="0"/>
              <a:pPr/>
              <a:t>‹N›</a:t>
            </a:fld>
            <a:endParaRPr lang="it-IT"/>
          </a:p>
        </p:txBody>
      </p:sp>
    </p:spTree>
    <p:extLst>
      <p:ext uri="{BB962C8B-B14F-4D97-AF65-F5344CB8AC3E}">
        <p14:creationId xmlns:p14="http://schemas.microsoft.com/office/powerpoint/2010/main" xmlns="" val="3442867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71E0623-0AB8-EC41-A9DD-E26544569922}" type="datetimeFigureOut">
              <a:rPr lang="it-IT" smtClean="0"/>
              <a:pPr/>
              <a:t>19/01/2015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1599BC0-DEEE-3C4D-9388-A0BDDFCAB21E}" type="slidenum">
              <a:rPr lang="it-IT" smtClean="0"/>
              <a:pPr/>
              <a:t>‹N›</a:t>
            </a:fld>
            <a:endParaRPr lang="it-IT"/>
          </a:p>
        </p:txBody>
      </p:sp>
    </p:spTree>
    <p:extLst>
      <p:ext uri="{BB962C8B-B14F-4D97-AF65-F5344CB8AC3E}">
        <p14:creationId xmlns:p14="http://schemas.microsoft.com/office/powerpoint/2010/main" xmlns="" val="1777515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71E0623-0AB8-EC41-A9DD-E26544569922}" type="datetimeFigureOut">
              <a:rPr lang="it-IT" smtClean="0"/>
              <a:pPr/>
              <a:t>19/01/2015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1599BC0-DEEE-3C4D-9388-A0BDDFCAB21E}" type="slidenum">
              <a:rPr lang="it-IT" smtClean="0"/>
              <a:pPr/>
              <a:t>‹N›</a:t>
            </a:fld>
            <a:endParaRPr lang="it-IT"/>
          </a:p>
        </p:txBody>
      </p:sp>
    </p:spTree>
    <p:extLst>
      <p:ext uri="{BB962C8B-B14F-4D97-AF65-F5344CB8AC3E}">
        <p14:creationId xmlns:p14="http://schemas.microsoft.com/office/powerpoint/2010/main" xmlns="" val="2748328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71E0623-0AB8-EC41-A9DD-E26544569922}" type="datetimeFigureOut">
              <a:rPr lang="it-IT" smtClean="0"/>
              <a:pPr/>
              <a:t>19/01/2015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1599BC0-DEEE-3C4D-9388-A0BDDFCAB21E}" type="slidenum">
              <a:rPr lang="it-IT" smtClean="0"/>
              <a:pPr/>
              <a:t>‹N›</a:t>
            </a:fld>
            <a:endParaRPr lang="it-IT"/>
          </a:p>
        </p:txBody>
      </p:sp>
    </p:spTree>
    <p:extLst>
      <p:ext uri="{BB962C8B-B14F-4D97-AF65-F5344CB8AC3E}">
        <p14:creationId xmlns:p14="http://schemas.microsoft.com/office/powerpoint/2010/main" xmlns="" val="1771802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E71E0623-0AB8-EC41-A9DD-E26544569922}" type="datetimeFigureOut">
              <a:rPr lang="it-IT" smtClean="0"/>
              <a:pPr/>
              <a:t>19/01/2015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1599BC0-DEEE-3C4D-9388-A0BDDFCAB21E}" type="slidenum">
              <a:rPr lang="it-IT" smtClean="0"/>
              <a:pPr/>
              <a:t>‹N›</a:t>
            </a:fld>
            <a:endParaRPr lang="it-IT"/>
          </a:p>
        </p:txBody>
      </p:sp>
    </p:spTree>
    <p:extLst>
      <p:ext uri="{BB962C8B-B14F-4D97-AF65-F5344CB8AC3E}">
        <p14:creationId xmlns:p14="http://schemas.microsoft.com/office/powerpoint/2010/main" xmlns="" val="3634900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71E0623-0AB8-EC41-A9DD-E26544569922}" type="datetimeFigureOut">
              <a:rPr lang="it-IT" smtClean="0"/>
              <a:pPr/>
              <a:t>19/01/2015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1599BC0-DEEE-3C4D-9388-A0BDDFCAB21E}" type="slidenum">
              <a:rPr lang="it-IT" smtClean="0"/>
              <a:pPr/>
              <a:t>‹N›</a:t>
            </a:fld>
            <a:endParaRPr lang="it-IT"/>
          </a:p>
        </p:txBody>
      </p:sp>
    </p:spTree>
    <p:extLst>
      <p:ext uri="{BB962C8B-B14F-4D97-AF65-F5344CB8AC3E}">
        <p14:creationId xmlns:p14="http://schemas.microsoft.com/office/powerpoint/2010/main" xmlns="" val="1540126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71E0623-0AB8-EC41-A9DD-E26544569922}" type="datetimeFigureOut">
              <a:rPr lang="it-IT" smtClean="0"/>
              <a:pPr/>
              <a:t>19/01/2015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1599BC0-DEEE-3C4D-9388-A0BDDFCAB21E}" type="slidenum">
              <a:rPr lang="it-IT" smtClean="0"/>
              <a:pPr/>
              <a:t>‹N›</a:t>
            </a:fld>
            <a:endParaRPr lang="it-IT"/>
          </a:p>
        </p:txBody>
      </p:sp>
    </p:spTree>
    <p:extLst>
      <p:ext uri="{BB962C8B-B14F-4D97-AF65-F5344CB8AC3E}">
        <p14:creationId xmlns:p14="http://schemas.microsoft.com/office/powerpoint/2010/main" xmlns="" val="2029511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E71E0623-0AB8-EC41-A9DD-E26544569922}" type="datetimeFigureOut">
              <a:rPr lang="it-IT" smtClean="0"/>
              <a:pPr/>
              <a:t>19/01/2015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1599BC0-DEEE-3C4D-9388-A0BDDFCAB21E}" type="slidenum">
              <a:rPr lang="it-IT" smtClean="0"/>
              <a:pPr/>
              <a:t>‹N›</a:t>
            </a:fld>
            <a:endParaRPr lang="it-IT"/>
          </a:p>
        </p:txBody>
      </p:sp>
    </p:spTree>
    <p:extLst>
      <p:ext uri="{BB962C8B-B14F-4D97-AF65-F5344CB8AC3E}">
        <p14:creationId xmlns:p14="http://schemas.microsoft.com/office/powerpoint/2010/main" xmlns="" val="2403917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71E0623-0AB8-EC41-A9DD-E26544569922}" type="datetimeFigureOut">
              <a:rPr lang="it-IT" smtClean="0"/>
              <a:pPr/>
              <a:t>19/01/2015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1599BC0-DEEE-3C4D-9388-A0BDDFCAB21E}" type="slidenum">
              <a:rPr lang="it-IT" smtClean="0"/>
              <a:pPr/>
              <a:t>‹N›</a:t>
            </a:fld>
            <a:endParaRPr lang="it-IT"/>
          </a:p>
        </p:txBody>
      </p:sp>
    </p:spTree>
    <p:extLst>
      <p:ext uri="{BB962C8B-B14F-4D97-AF65-F5344CB8AC3E}">
        <p14:creationId xmlns:p14="http://schemas.microsoft.com/office/powerpoint/2010/main" xmlns="" val="1616631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71E0623-0AB8-EC41-A9DD-E26544569922}" type="datetimeFigureOut">
              <a:rPr lang="it-IT" smtClean="0"/>
              <a:pPr/>
              <a:t>19/01/2015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1599BC0-DEEE-3C4D-9388-A0BDDFCAB21E}" type="slidenum">
              <a:rPr lang="it-IT" smtClean="0"/>
              <a:pPr/>
              <a:t>‹N›</a:t>
            </a:fld>
            <a:endParaRPr lang="it-IT"/>
          </a:p>
        </p:txBody>
      </p:sp>
    </p:spTree>
    <p:extLst>
      <p:ext uri="{BB962C8B-B14F-4D97-AF65-F5344CB8AC3E}">
        <p14:creationId xmlns:p14="http://schemas.microsoft.com/office/powerpoint/2010/main" xmlns="" val="1889320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71E0623-0AB8-EC41-A9DD-E26544569922}" type="datetimeFigureOut">
              <a:rPr lang="it-IT" smtClean="0"/>
              <a:pPr/>
              <a:t>19/01/2015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1599BC0-DEEE-3C4D-9388-A0BDDFCAB21E}" type="slidenum">
              <a:rPr lang="it-IT" smtClean="0"/>
              <a:pPr/>
              <a:t>‹N›</a:t>
            </a:fld>
            <a:endParaRPr lang="it-IT"/>
          </a:p>
        </p:txBody>
      </p:sp>
    </p:spTree>
    <p:extLst>
      <p:ext uri="{BB962C8B-B14F-4D97-AF65-F5344CB8AC3E}">
        <p14:creationId xmlns:p14="http://schemas.microsoft.com/office/powerpoint/2010/main" xmlns="" val="4252342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E0623-0AB8-EC41-A9DD-E26544569922}" type="datetimeFigureOut">
              <a:rPr lang="it-IT" smtClean="0"/>
              <a:pPr/>
              <a:t>19/01/2015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99BC0-DEEE-3C4D-9388-A0BDDFCAB21E}" type="slidenum">
              <a:rPr lang="it-IT" smtClean="0"/>
              <a:pPr/>
              <a:t>‹N›</a:t>
            </a:fld>
            <a:endParaRPr lang="it-IT"/>
          </a:p>
        </p:txBody>
      </p:sp>
    </p:spTree>
    <p:extLst>
      <p:ext uri="{BB962C8B-B14F-4D97-AF65-F5344CB8AC3E}">
        <p14:creationId xmlns:p14="http://schemas.microsoft.com/office/powerpoint/2010/main" xmlns="" val="333284522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54001"/>
            <a:ext cx="7772400" cy="2057400"/>
          </a:xfrm>
        </p:spPr>
        <p:txBody>
          <a:bodyPr>
            <a:noAutofit/>
          </a:bodyPr>
          <a:lstStyle/>
          <a:p>
            <a:r>
              <a:rPr lang="it-IT" sz="72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RICETTARIO EMOZIONANTE</a:t>
            </a:r>
            <a:endParaRPr lang="it-IT" sz="72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Sottotitolo 2"/>
          <p:cNvSpPr>
            <a:spLocks noGrp="1"/>
          </p:cNvSpPr>
          <p:nvPr>
            <p:ph type="subTitle" idx="1"/>
          </p:nvPr>
        </p:nvSpPr>
        <p:spPr/>
        <p:txBody>
          <a:bodyPr>
            <a:normAutofit/>
          </a:bodyPr>
          <a:lstStyle/>
          <a:p>
            <a:r>
              <a:rPr lang="it-IT" sz="4000" dirty="0" smtClean="0">
                <a:solidFill>
                  <a:srgbClr val="CCFFCC"/>
                </a:solidFill>
              </a:rPr>
              <a:t>Come emozionare mangiando</a:t>
            </a:r>
            <a:endParaRPr lang="it-IT" sz="4000" dirty="0">
              <a:solidFill>
                <a:srgbClr val="CCFFCC"/>
              </a:solidFill>
            </a:endParaRPr>
          </a:p>
        </p:txBody>
      </p:sp>
      <p:sp>
        <p:nvSpPr>
          <p:cNvPr id="4" name="CasellaDiTesto 3"/>
          <p:cNvSpPr txBox="1"/>
          <p:nvPr/>
        </p:nvSpPr>
        <p:spPr>
          <a:xfrm>
            <a:off x="7417149" y="6488668"/>
            <a:ext cx="1719292" cy="369332"/>
          </a:xfrm>
          <a:prstGeom prst="rect">
            <a:avLst/>
          </a:prstGeom>
          <a:noFill/>
        </p:spPr>
        <p:txBody>
          <a:bodyPr wrap="square" rtlCol="0">
            <a:spAutoFit/>
          </a:bodyPr>
          <a:lstStyle/>
          <a:p>
            <a:r>
              <a:rPr lang="it-IT" dirty="0" smtClean="0"/>
              <a:t>Di Diego Grassi</a:t>
            </a:r>
            <a:endParaRPr lang="it-IT" dirty="0"/>
          </a:p>
        </p:txBody>
      </p:sp>
    </p:spTree>
    <p:extLst>
      <p:ext uri="{BB962C8B-B14F-4D97-AF65-F5344CB8AC3E}">
        <p14:creationId xmlns:p14="http://schemas.microsoft.com/office/powerpoint/2010/main" xmlns="" val="1493707983"/>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6" presetClass="entr" presetSubtype="0" fill="hold" grpId="0"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by="(-#ppt_w*2)" calcmode="lin" valueType="num">
                                      <p:cBhvr rctx="PPT">
                                        <p:cTn id="13" dur="500" autoRev="1" fill="hold">
                                          <p:stCondLst>
                                            <p:cond delay="0"/>
                                          </p:stCondLst>
                                        </p:cTn>
                                        <p:tgtEl>
                                          <p:spTgt spid="3">
                                            <p:txEl>
                                              <p:pRg st="0" end="0"/>
                                            </p:txEl>
                                          </p:spTgt>
                                        </p:tgtEl>
                                        <p:attrNameLst>
                                          <p:attrName>ppt_w</p:attrName>
                                        </p:attrNameLst>
                                      </p:cBhvr>
                                    </p:anim>
                                    <p:anim by="(#ppt_w*0.50)" calcmode="lin" valueType="num">
                                      <p:cBhvr>
                                        <p:cTn id="14" dur="500" decel="50000" autoRev="1" fill="hold">
                                          <p:stCondLst>
                                            <p:cond delay="0"/>
                                          </p:stCondLst>
                                        </p:cTn>
                                        <p:tgtEl>
                                          <p:spTgt spid="3">
                                            <p:txEl>
                                              <p:pRg st="0" end="0"/>
                                            </p:txEl>
                                          </p:spTgt>
                                        </p:tgtEl>
                                        <p:attrNameLst>
                                          <p:attrName>ppt_x</p:attrName>
                                        </p:attrNameLst>
                                      </p:cBhvr>
                                    </p:anim>
                                    <p:anim from="(-#ppt_h/2)" to="(#ppt_y)" calcmode="lin" valueType="num">
                                      <p:cBhvr>
                                        <p:cTn id="15" dur="1000" fill="hold">
                                          <p:stCondLst>
                                            <p:cond delay="0"/>
                                          </p:stCondLst>
                                        </p:cTn>
                                        <p:tgtEl>
                                          <p:spTgt spid="3">
                                            <p:txEl>
                                              <p:pRg st="0" end="0"/>
                                            </p:txEl>
                                          </p:spTgt>
                                        </p:tgtEl>
                                        <p:attrNameLst>
                                          <p:attrName>ppt_y</p:attrName>
                                        </p:attrNameLst>
                                      </p:cBhvr>
                                    </p:anim>
                                    <p:animRot by="21600000">
                                      <p:cBhvr>
                                        <p:cTn id="16" dur="1000" fill="hold">
                                          <p:stCondLst>
                                            <p:cond delay="0"/>
                                          </p:stCondLst>
                                        </p:cTn>
                                        <p:tgtEl>
                                          <p:spTgt spid="3">
                                            <p:txEl>
                                              <p:pRg st="0" end="0"/>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No il minestrone no!</a:t>
            </a:r>
            <a:endParaRPr lang="it-IT" dirty="0"/>
          </a:p>
        </p:txBody>
      </p:sp>
      <p:sp>
        <p:nvSpPr>
          <p:cNvPr id="3" name="Segnaposto contenuto 2"/>
          <p:cNvSpPr>
            <a:spLocks noGrp="1"/>
          </p:cNvSpPr>
          <p:nvPr>
            <p:ph idx="1"/>
          </p:nvPr>
        </p:nvSpPr>
        <p:spPr/>
        <p:txBody>
          <a:bodyPr>
            <a:normAutofit/>
          </a:bodyPr>
          <a:lstStyle/>
          <a:p>
            <a:pPr marL="0" indent="0">
              <a:buNone/>
            </a:pPr>
            <a:r>
              <a:rPr lang="it-IT" sz="1600" dirty="0" smtClean="0"/>
              <a:t>Da piccolo un cibo con cui facevo i </a:t>
            </a:r>
            <a:r>
              <a:rPr lang="it-IT" sz="1600" i="1" u="sng" dirty="0" smtClean="0"/>
              <a:t>capricci</a:t>
            </a:r>
            <a:r>
              <a:rPr lang="it-IT" sz="1600" dirty="0" smtClean="0"/>
              <a:t> era il minestrone e quando chiedevo a mia mamma cosa si mangiava per cene e lei mi rispondeva “il minestrone” io mi mettevo  quasi a piangere, ma poi alla fine lo mangiavo perché avevo fame ( e se adesso mi dice che c’è il minestrone io non dico un ma un be, perché alla fine sono cresciuto e i miei gusti sono cambiati).</a:t>
            </a:r>
          </a:p>
          <a:p>
            <a:pPr marL="0" indent="0">
              <a:buNone/>
            </a:pPr>
            <a:endParaRPr lang="it-IT" sz="1600" dirty="0"/>
          </a:p>
          <a:p>
            <a:pPr marL="0" indent="0">
              <a:buNone/>
            </a:pPr>
            <a:r>
              <a:rPr lang="it-IT" sz="1600" dirty="0" smtClean="0"/>
              <a:t>INGREDIENTI:</a:t>
            </a:r>
          </a:p>
          <a:p>
            <a:pPr marL="0" indent="0">
              <a:buNone/>
            </a:pPr>
            <a:r>
              <a:rPr lang="it-IT" sz="1600" dirty="0" smtClean="0"/>
              <a:t>Verdure (carote, patate, zucchine, sedano), sale, dado star.</a:t>
            </a:r>
          </a:p>
          <a:p>
            <a:pPr marL="0" indent="0">
              <a:buNone/>
            </a:pPr>
            <a:r>
              <a:rPr lang="it-IT" sz="1600" dirty="0" smtClean="0"/>
              <a:t>RICETTA:</a:t>
            </a:r>
          </a:p>
          <a:p>
            <a:pPr marL="0" indent="0">
              <a:buNone/>
            </a:pPr>
            <a:r>
              <a:rPr lang="it-IT" sz="1600" dirty="0" smtClean="0"/>
              <a:t>Si tagliano le verdure a pezzi, le metti nell’acqua poi, sale e aggiungi il dado, fai bollire per un’ora circa</a:t>
            </a:r>
            <a:endParaRPr lang="it-IT" sz="1600" dirty="0"/>
          </a:p>
        </p:txBody>
      </p:sp>
      <p:sp>
        <p:nvSpPr>
          <p:cNvPr id="4" name="CasellaDiTesto 3"/>
          <p:cNvSpPr txBox="1"/>
          <p:nvPr/>
        </p:nvSpPr>
        <p:spPr>
          <a:xfrm>
            <a:off x="307394" y="380214"/>
            <a:ext cx="461093" cy="369332"/>
          </a:xfrm>
          <a:prstGeom prst="rect">
            <a:avLst/>
          </a:prstGeom>
          <a:noFill/>
        </p:spPr>
        <p:txBody>
          <a:bodyPr wrap="square" rtlCol="0">
            <a:spAutoFit/>
          </a:bodyPr>
          <a:lstStyle/>
          <a:p>
            <a:endParaRPr lang="it-IT" dirty="0"/>
          </a:p>
        </p:txBody>
      </p:sp>
      <p:sp>
        <p:nvSpPr>
          <p:cNvPr id="5" name="CasellaDiTesto 4"/>
          <p:cNvSpPr txBox="1"/>
          <p:nvPr/>
        </p:nvSpPr>
        <p:spPr>
          <a:xfrm>
            <a:off x="7466471" y="169883"/>
            <a:ext cx="1617869" cy="369332"/>
          </a:xfrm>
          <a:prstGeom prst="rect">
            <a:avLst/>
          </a:prstGeom>
          <a:noFill/>
        </p:spPr>
        <p:txBody>
          <a:bodyPr wrap="square" rtlCol="0">
            <a:spAutoFit/>
          </a:bodyPr>
          <a:lstStyle/>
          <a:p>
            <a:r>
              <a:rPr lang="it-IT" dirty="0" smtClean="0"/>
              <a:t>Intervista a me</a:t>
            </a:r>
            <a:endParaRPr lang="it-IT" dirty="0"/>
          </a:p>
        </p:txBody>
      </p:sp>
    </p:spTree>
    <p:extLst>
      <p:ext uri="{BB962C8B-B14F-4D97-AF65-F5344CB8AC3E}">
        <p14:creationId xmlns:p14="http://schemas.microsoft.com/office/powerpoint/2010/main" xmlns="" val="1455596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down)">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animEffect transition="in" filter="fade">
                                      <p:cBhvr>
                                        <p:cTn id="29" dur="1000"/>
                                        <p:tgtEl>
                                          <p:spTgt spid="5">
                                            <p:txEl>
                                              <p:pRg st="0" end="0"/>
                                            </p:txEl>
                                          </p:spTgt>
                                        </p:tgtEl>
                                      </p:cBhvr>
                                    </p:animEffect>
                                    <p:anim calcmode="lin" valueType="num">
                                      <p:cBhvr>
                                        <p:cTn id="3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No!!!!!!!!!!!</a:t>
            </a:r>
            <a:endParaRPr lang="it-IT" dirty="0"/>
          </a:p>
        </p:txBody>
      </p:sp>
      <p:pic>
        <p:nvPicPr>
          <p:cNvPr id="4" name="Segnaposto contenuto 3" descr="minestrone.jpg"/>
          <p:cNvPicPr>
            <a:picLocks noGrp="1" noChangeAspect="1"/>
          </p:cNvPicPr>
          <p:nvPr>
            <p:ph idx="1"/>
          </p:nvPr>
        </p:nvPicPr>
        <p:blipFill>
          <a:blip r:embed="rId2">
            <a:extLst>
              <a:ext uri="{28A0092B-C50C-407E-A947-70E740481C1C}">
                <a14:useLocalDpi xmlns:a14="http://schemas.microsoft.com/office/drawing/2010/main" xmlns="" val="0"/>
              </a:ext>
            </a:extLst>
          </a:blip>
          <a:srcRect t="13336" b="13336"/>
          <a:stretch>
            <a:fillRect/>
          </a:stretch>
        </p:blipFill>
        <p:spPr/>
      </p:pic>
    </p:spTree>
    <p:extLst>
      <p:ext uri="{BB962C8B-B14F-4D97-AF65-F5344CB8AC3E}">
        <p14:creationId xmlns:p14="http://schemas.microsoft.com/office/powerpoint/2010/main" xmlns="" val="2945531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8" dur="1000" fill="hold"/>
                                        <p:tgtEl>
                                          <p:spTgt spid="4"/>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cotoletta alla milanese</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sz="1600" dirty="0" smtClean="0"/>
              <a:t>il cibo che ho sempre </a:t>
            </a:r>
            <a:r>
              <a:rPr lang="it-IT" sz="1600" i="1" u="sng" dirty="0" smtClean="0"/>
              <a:t>desiderato</a:t>
            </a:r>
            <a:r>
              <a:rPr lang="it-IT" sz="1600" dirty="0" smtClean="0"/>
              <a:t> è la cotoletta alla milanese, perché dalla prima volta che l’ho mangiata mi sono sempre detto, questo è il piatto dei miei sogni. Quando posso anche ora la chiedo al ristorante.</a:t>
            </a:r>
          </a:p>
          <a:p>
            <a:pPr marL="0" indent="0">
              <a:buNone/>
            </a:pPr>
            <a:endParaRPr lang="it-IT" sz="1600" dirty="0"/>
          </a:p>
          <a:p>
            <a:pPr marL="0" indent="0">
              <a:buNone/>
            </a:pPr>
            <a:r>
              <a:rPr lang="it-IT" sz="1600" dirty="0" smtClean="0"/>
              <a:t>INGREDIENTI:</a:t>
            </a:r>
          </a:p>
          <a:p>
            <a:pPr marL="0" indent="0">
              <a:buNone/>
            </a:pPr>
            <a:r>
              <a:rPr lang="it-IT" sz="1600" dirty="0" smtClean="0"/>
              <a:t>2 uova, 1 limone, 4 </a:t>
            </a:r>
            <a:r>
              <a:rPr lang="it-IT" sz="1600" dirty="0"/>
              <a:t>cotolette di vitello, tagliate alte quanto </a:t>
            </a:r>
            <a:r>
              <a:rPr lang="it-IT" sz="1600" dirty="0" smtClean="0"/>
              <a:t>l’osso, Pangrattato q.b., 100 </a:t>
            </a:r>
            <a:r>
              <a:rPr lang="it-IT" sz="1600" dirty="0"/>
              <a:t>g di burro• </a:t>
            </a:r>
            <a:r>
              <a:rPr lang="it-IT" sz="1600" dirty="0" smtClean="0"/>
              <a:t>Sale </a:t>
            </a:r>
            <a:r>
              <a:rPr lang="it-IT" sz="1600" dirty="0"/>
              <a:t>q.b</a:t>
            </a:r>
            <a:r>
              <a:rPr lang="it-IT" sz="1600" dirty="0" smtClean="0"/>
              <a:t>.</a:t>
            </a:r>
          </a:p>
          <a:p>
            <a:pPr marL="0" indent="0">
              <a:buNone/>
            </a:pPr>
            <a:r>
              <a:rPr lang="it-IT" sz="1600" dirty="0" smtClean="0"/>
              <a:t>RICETTA:</a:t>
            </a:r>
          </a:p>
          <a:p>
            <a:pPr marL="0" indent="0">
              <a:buNone/>
            </a:pPr>
            <a:r>
              <a:rPr lang="it-IT" sz="1600" dirty="0" smtClean="0"/>
              <a:t>Togliete </a:t>
            </a:r>
            <a:r>
              <a:rPr lang="it-IT" sz="1600" dirty="0"/>
              <a:t>la pelle esterna della cotoletta e il grasso esterno, in caso ve ne fosse. Battete leggermente la carne con un batticarne.</a:t>
            </a:r>
            <a:br>
              <a:rPr lang="it-IT" sz="1600" dirty="0"/>
            </a:br>
            <a:r>
              <a:rPr lang="it-IT" sz="1600" dirty="0"/>
              <a:t>In un piatto fondo rompete e sbattete le uova. Immergetevi la carne e fate poi scolare le fettine per far scivolare via l’uovo in eccesso.</a:t>
            </a:r>
            <a:br>
              <a:rPr lang="it-IT" sz="1600" dirty="0"/>
            </a:br>
            <a:r>
              <a:rPr lang="it-IT" sz="1600" dirty="0" smtClean="0"/>
              <a:t>Passate </a:t>
            </a:r>
            <a:r>
              <a:rPr lang="it-IT" sz="1600" dirty="0"/>
              <a:t>quindi le cotolette nel pangrattato premendole bene con la mano, così il pane sarà più aderente e non rischierete che si stacchi durante la cottura.</a:t>
            </a:r>
            <a:br>
              <a:rPr lang="it-IT" sz="1600" dirty="0"/>
            </a:br>
            <a:r>
              <a:rPr lang="it-IT" sz="1600" dirty="0"/>
              <a:t>Fate sciogliere il burro in un tegame e friggetevi la carne. </a:t>
            </a:r>
            <a:br>
              <a:rPr lang="it-IT" sz="1600" dirty="0"/>
            </a:br>
            <a:r>
              <a:rPr lang="it-IT" sz="1600" dirty="0"/>
              <a:t>Una volta cotte, disponete le cotolette su della carta assorbente da cucina così perderanno il grasso di cottura in eccesso, trasferitele quindi su un piatto da portata e salatele.</a:t>
            </a:r>
            <a:br>
              <a:rPr lang="it-IT" sz="1600" dirty="0"/>
            </a:br>
            <a:r>
              <a:rPr lang="it-IT" sz="1600" dirty="0"/>
              <a:t>Servite accompagnando con qualche fettina di limone.</a:t>
            </a:r>
          </a:p>
        </p:txBody>
      </p:sp>
      <p:sp>
        <p:nvSpPr>
          <p:cNvPr id="4" name="CasellaDiTesto 3"/>
          <p:cNvSpPr txBox="1"/>
          <p:nvPr/>
        </p:nvSpPr>
        <p:spPr>
          <a:xfrm>
            <a:off x="7523349" y="167564"/>
            <a:ext cx="1620651" cy="369332"/>
          </a:xfrm>
          <a:prstGeom prst="rect">
            <a:avLst/>
          </a:prstGeom>
          <a:noFill/>
        </p:spPr>
        <p:txBody>
          <a:bodyPr wrap="square" rtlCol="0">
            <a:spAutoFit/>
          </a:bodyPr>
          <a:lstStyle/>
          <a:p>
            <a:r>
              <a:rPr lang="it-IT" dirty="0" smtClean="0"/>
              <a:t>Intervista a me</a:t>
            </a:r>
            <a:endParaRPr lang="it-IT" dirty="0"/>
          </a:p>
        </p:txBody>
      </p:sp>
    </p:spTree>
    <p:extLst>
      <p:ext uri="{BB962C8B-B14F-4D97-AF65-F5344CB8AC3E}">
        <p14:creationId xmlns:p14="http://schemas.microsoft.com/office/powerpoint/2010/main" xmlns="" val="215129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8" presetClass="entr" presetSubtype="0" accel="50000" fill="hold" nodeType="clickEffect">
                                  <p:stCondLst>
                                    <p:cond delay="0"/>
                                  </p:stCondLst>
                                  <p:iterate type="lt">
                                    <p:tmPct val="50000"/>
                                  </p:iterate>
                                  <p:childTnLst>
                                    <p:set>
                                      <p:cBhvr>
                                        <p:cTn id="14" dur="1" fill="hold">
                                          <p:stCondLst>
                                            <p:cond delay="0"/>
                                          </p:stCondLst>
                                        </p:cTn>
                                        <p:tgtEl>
                                          <p:spTgt spid="3">
                                            <p:txEl>
                                              <p:pRg st="0" end="0"/>
                                            </p:txEl>
                                          </p:spTgt>
                                        </p:tgtEl>
                                        <p:attrNameLst>
                                          <p:attrName>style.visibility</p:attrName>
                                        </p:attrNameLst>
                                      </p:cBhvr>
                                      <p:to>
                                        <p:strVal val="visible"/>
                                      </p:to>
                                    </p:set>
                                    <p:set>
                                      <p:cBhvr>
                                        <p:cTn id="15" dur="91" fill="hold">
                                          <p:stCondLst>
                                            <p:cond delay="0"/>
                                          </p:stCondLst>
                                        </p:cTn>
                                        <p:tgtEl>
                                          <p:spTgt spid="3">
                                            <p:txEl>
                                              <p:pRg st="0" end="0"/>
                                            </p:txEl>
                                          </p:spTgt>
                                        </p:tgtEl>
                                        <p:attrNameLst>
                                          <p:attrName>style.rotation</p:attrName>
                                        </p:attrNameLst>
                                      </p:cBhvr>
                                      <p:to>
                                        <p:strVal val="-45.0"/>
                                      </p:to>
                                    </p:set>
                                    <p:anim calcmode="lin" valueType="num">
                                      <p:cBhvr>
                                        <p:cTn id="16" dur="91" fill="hold">
                                          <p:stCondLst>
                                            <p:cond delay="91"/>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7" dur="91"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8" dur="31" decel="50000" autoRev="1" fill="hold">
                                          <p:stCondLst>
                                            <p:cond delay="91"/>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9" dur="27" fill="hold">
                                          <p:stCondLst>
                                            <p:cond delay="173"/>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par>
                                <p:cTn id="20" presetID="38" presetClass="entr" presetSubtype="0" accel="50000" fill="hold" nodeType="withEffect">
                                  <p:stCondLst>
                                    <p:cond delay="0"/>
                                  </p:stCondLst>
                                  <p:iterate type="lt">
                                    <p:tmPct val="50000"/>
                                  </p:iterate>
                                  <p:childTnLst>
                                    <p:set>
                                      <p:cBhvr>
                                        <p:cTn id="21" dur="1" fill="hold">
                                          <p:stCondLst>
                                            <p:cond delay="0"/>
                                          </p:stCondLst>
                                        </p:cTn>
                                        <p:tgtEl>
                                          <p:spTgt spid="3">
                                            <p:txEl>
                                              <p:pRg st="2" end="2"/>
                                            </p:txEl>
                                          </p:spTgt>
                                        </p:tgtEl>
                                        <p:attrNameLst>
                                          <p:attrName>style.visibility</p:attrName>
                                        </p:attrNameLst>
                                      </p:cBhvr>
                                      <p:to>
                                        <p:strVal val="visible"/>
                                      </p:to>
                                    </p:set>
                                    <p:set>
                                      <p:cBhvr>
                                        <p:cTn id="22" dur="91" fill="hold">
                                          <p:stCondLst>
                                            <p:cond delay="0"/>
                                          </p:stCondLst>
                                        </p:cTn>
                                        <p:tgtEl>
                                          <p:spTgt spid="3">
                                            <p:txEl>
                                              <p:pRg st="2" end="2"/>
                                            </p:txEl>
                                          </p:spTgt>
                                        </p:tgtEl>
                                        <p:attrNameLst>
                                          <p:attrName>style.rotation</p:attrName>
                                        </p:attrNameLst>
                                      </p:cBhvr>
                                      <p:to>
                                        <p:strVal val="-45.0"/>
                                      </p:to>
                                    </p:set>
                                    <p:anim calcmode="lin" valueType="num">
                                      <p:cBhvr>
                                        <p:cTn id="23" dur="91" fill="hold">
                                          <p:stCondLst>
                                            <p:cond delay="91"/>
                                          </p:stCondLst>
                                        </p:cTn>
                                        <p:tgtEl>
                                          <p:spTgt spid="3">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4" dur="91" fill="hold">
                                          <p:stCondLst>
                                            <p:cond delay="0"/>
                                          </p:stCondLst>
                                        </p:cTn>
                                        <p:tgtEl>
                                          <p:spTgt spid="3">
                                            <p:txEl>
                                              <p:pRg st="2" end="2"/>
                                            </p:txEl>
                                          </p:spTgt>
                                        </p:tgtEl>
                                        <p:attrNameLst>
                                          <p:attrName>ppt_y</p:attrName>
                                        </p:attrNameLst>
                                      </p:cBhvr>
                                      <p:tavLst>
                                        <p:tav tm="0">
                                          <p:val>
                                            <p:strVal val="#ppt_y-1"/>
                                          </p:val>
                                        </p:tav>
                                        <p:tav tm="100000">
                                          <p:val>
                                            <p:strVal val="#ppt_y-(0.354*#ppt_w-0.172*#ppt_h)"/>
                                          </p:val>
                                        </p:tav>
                                      </p:tavLst>
                                    </p:anim>
                                    <p:anim calcmode="lin" valueType="num">
                                      <p:cBhvr>
                                        <p:cTn id="25" dur="31" decel="50000" autoRev="1" fill="hold">
                                          <p:stCondLst>
                                            <p:cond delay="91"/>
                                          </p:stCondLst>
                                        </p:cTn>
                                        <p:tgtEl>
                                          <p:spTgt spid="3">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6" dur="27" fill="hold">
                                          <p:stCondLst>
                                            <p:cond delay="173"/>
                                          </p:stCondLst>
                                        </p:cTn>
                                        <p:tgtEl>
                                          <p:spTgt spid="3">
                                            <p:txEl>
                                              <p:pRg st="2" end="2"/>
                                            </p:txEl>
                                          </p:spTgt>
                                        </p:tgtEl>
                                        <p:attrNameLst>
                                          <p:attrName>ppt_y</p:attrName>
                                        </p:attrNameLst>
                                      </p:cBhvr>
                                      <p:tavLst>
                                        <p:tav tm="0">
                                          <p:val>
                                            <p:strVal val="#ppt_y-(0.354*#ppt_w-0.172*#ppt_h)"/>
                                          </p:val>
                                        </p:tav>
                                        <p:tav tm="100000">
                                          <p:val>
                                            <p:strVal val="#ppt_y"/>
                                          </p:val>
                                        </p:tav>
                                      </p:tavLst>
                                    </p:anim>
                                  </p:childTnLst>
                                </p:cTn>
                              </p:par>
                              <p:par>
                                <p:cTn id="27" presetID="38" presetClass="entr" presetSubtype="0" accel="50000" fill="hold" nodeType="withEffect">
                                  <p:stCondLst>
                                    <p:cond delay="0"/>
                                  </p:stCondLst>
                                  <p:iterate type="lt">
                                    <p:tmPct val="49908"/>
                                  </p:iterate>
                                  <p:childTnLst>
                                    <p:set>
                                      <p:cBhvr>
                                        <p:cTn id="28" dur="1" fill="hold">
                                          <p:stCondLst>
                                            <p:cond delay="0"/>
                                          </p:stCondLst>
                                        </p:cTn>
                                        <p:tgtEl>
                                          <p:spTgt spid="3">
                                            <p:txEl>
                                              <p:pRg st="3" end="3"/>
                                            </p:txEl>
                                          </p:spTgt>
                                        </p:tgtEl>
                                        <p:attrNameLst>
                                          <p:attrName>style.visibility</p:attrName>
                                        </p:attrNameLst>
                                      </p:cBhvr>
                                      <p:to>
                                        <p:strVal val="visible"/>
                                      </p:to>
                                    </p:set>
                                    <p:set>
                                      <p:cBhvr>
                                        <p:cTn id="29" dur="91" fill="hold">
                                          <p:stCondLst>
                                            <p:cond delay="0"/>
                                          </p:stCondLst>
                                        </p:cTn>
                                        <p:tgtEl>
                                          <p:spTgt spid="3">
                                            <p:txEl>
                                              <p:pRg st="3" end="3"/>
                                            </p:txEl>
                                          </p:spTgt>
                                        </p:tgtEl>
                                        <p:attrNameLst>
                                          <p:attrName>style.rotation</p:attrName>
                                        </p:attrNameLst>
                                      </p:cBhvr>
                                      <p:to>
                                        <p:strVal val="-45.0"/>
                                      </p:to>
                                    </p:set>
                                    <p:anim calcmode="lin" valueType="num">
                                      <p:cBhvr>
                                        <p:cTn id="30" dur="91" fill="hold">
                                          <p:stCondLst>
                                            <p:cond delay="91"/>
                                          </p:stCondLst>
                                        </p:cTn>
                                        <p:tgtEl>
                                          <p:spTgt spid="3">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31" dur="91" fill="hold">
                                          <p:stCondLst>
                                            <p:cond delay="0"/>
                                          </p:stCondLst>
                                        </p:cTn>
                                        <p:tgtEl>
                                          <p:spTgt spid="3">
                                            <p:txEl>
                                              <p:pRg st="3" end="3"/>
                                            </p:txEl>
                                          </p:spTgt>
                                        </p:tgtEl>
                                        <p:attrNameLst>
                                          <p:attrName>ppt_y</p:attrName>
                                        </p:attrNameLst>
                                      </p:cBhvr>
                                      <p:tavLst>
                                        <p:tav tm="0">
                                          <p:val>
                                            <p:strVal val="#ppt_y-1"/>
                                          </p:val>
                                        </p:tav>
                                        <p:tav tm="100000">
                                          <p:val>
                                            <p:strVal val="#ppt_y-(0.354*#ppt_w-0.172*#ppt_h)"/>
                                          </p:val>
                                        </p:tav>
                                      </p:tavLst>
                                    </p:anim>
                                    <p:anim calcmode="lin" valueType="num">
                                      <p:cBhvr>
                                        <p:cTn id="32" dur="2" decel="50000" autoRev="1" fill="hold">
                                          <p:stCondLst>
                                            <p:cond delay="91"/>
                                          </p:stCondLst>
                                        </p:cTn>
                                        <p:tgtEl>
                                          <p:spTgt spid="3">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33" dur="1" fill="hold">
                                          <p:stCondLst>
                                            <p:cond delay="199"/>
                                          </p:stCondLst>
                                        </p:cTn>
                                        <p:tgtEl>
                                          <p:spTgt spid="3">
                                            <p:txEl>
                                              <p:pRg st="3" end="3"/>
                                            </p:txEl>
                                          </p:spTgt>
                                        </p:tgtEl>
                                        <p:attrNameLst>
                                          <p:attrName>ppt_y</p:attrName>
                                        </p:attrNameLst>
                                      </p:cBhvr>
                                      <p:tavLst>
                                        <p:tav tm="0">
                                          <p:val>
                                            <p:strVal val="#ppt_y-(0.354*#ppt_w-0.172*#ppt_h)"/>
                                          </p:val>
                                        </p:tav>
                                        <p:tav tm="100000">
                                          <p:val>
                                            <p:strVal val="#ppt_y"/>
                                          </p:val>
                                        </p:tav>
                                      </p:tavLst>
                                    </p:anim>
                                  </p:childTnLst>
                                </p:cTn>
                              </p:par>
                              <p:par>
                                <p:cTn id="34" presetID="38" presetClass="entr" presetSubtype="0" accel="50000" fill="hold" nodeType="withEffect">
                                  <p:stCondLst>
                                    <p:cond delay="0"/>
                                  </p:stCondLst>
                                  <p:iterate type="lt">
                                    <p:tmPct val="50000"/>
                                  </p:iterate>
                                  <p:childTnLst>
                                    <p:set>
                                      <p:cBhvr>
                                        <p:cTn id="35" dur="1" fill="hold">
                                          <p:stCondLst>
                                            <p:cond delay="0"/>
                                          </p:stCondLst>
                                        </p:cTn>
                                        <p:tgtEl>
                                          <p:spTgt spid="3">
                                            <p:txEl>
                                              <p:pRg st="4" end="4"/>
                                            </p:txEl>
                                          </p:spTgt>
                                        </p:tgtEl>
                                        <p:attrNameLst>
                                          <p:attrName>style.visibility</p:attrName>
                                        </p:attrNameLst>
                                      </p:cBhvr>
                                      <p:to>
                                        <p:strVal val="visible"/>
                                      </p:to>
                                    </p:set>
                                    <p:set>
                                      <p:cBhvr>
                                        <p:cTn id="36" dur="91" fill="hold">
                                          <p:stCondLst>
                                            <p:cond delay="0"/>
                                          </p:stCondLst>
                                        </p:cTn>
                                        <p:tgtEl>
                                          <p:spTgt spid="3">
                                            <p:txEl>
                                              <p:pRg st="4" end="4"/>
                                            </p:txEl>
                                          </p:spTgt>
                                        </p:tgtEl>
                                        <p:attrNameLst>
                                          <p:attrName>style.rotation</p:attrName>
                                        </p:attrNameLst>
                                      </p:cBhvr>
                                      <p:to>
                                        <p:strVal val="-45.0"/>
                                      </p:to>
                                    </p:set>
                                    <p:anim calcmode="lin" valueType="num">
                                      <p:cBhvr>
                                        <p:cTn id="37" dur="91" fill="hold">
                                          <p:stCondLst>
                                            <p:cond delay="91"/>
                                          </p:stCondLst>
                                        </p:cTn>
                                        <p:tgtEl>
                                          <p:spTgt spid="3">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38" dur="91" fill="hold">
                                          <p:stCondLst>
                                            <p:cond delay="0"/>
                                          </p:stCondLst>
                                        </p:cTn>
                                        <p:tgtEl>
                                          <p:spTgt spid="3">
                                            <p:txEl>
                                              <p:pRg st="4" end="4"/>
                                            </p:txEl>
                                          </p:spTgt>
                                        </p:tgtEl>
                                        <p:attrNameLst>
                                          <p:attrName>ppt_y</p:attrName>
                                        </p:attrNameLst>
                                      </p:cBhvr>
                                      <p:tavLst>
                                        <p:tav tm="0">
                                          <p:val>
                                            <p:strVal val="#ppt_y-1"/>
                                          </p:val>
                                        </p:tav>
                                        <p:tav tm="100000">
                                          <p:val>
                                            <p:strVal val="#ppt_y-(0.354*#ppt_w-0.172*#ppt_h)"/>
                                          </p:val>
                                        </p:tav>
                                      </p:tavLst>
                                    </p:anim>
                                    <p:anim calcmode="lin" valueType="num">
                                      <p:cBhvr>
                                        <p:cTn id="39" dur="31" decel="50000" autoRev="1" fill="hold">
                                          <p:stCondLst>
                                            <p:cond delay="91"/>
                                          </p:stCondLst>
                                        </p:cTn>
                                        <p:tgtEl>
                                          <p:spTgt spid="3">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40" dur="27" fill="hold">
                                          <p:stCondLst>
                                            <p:cond delay="173"/>
                                          </p:stCondLst>
                                        </p:cTn>
                                        <p:tgtEl>
                                          <p:spTgt spid="3">
                                            <p:txEl>
                                              <p:pRg st="4" end="4"/>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8" presetClass="entr" presetSubtype="0" accel="50000" fill="hold" nodeType="clickEffect">
                                  <p:stCondLst>
                                    <p:cond delay="0"/>
                                  </p:stCondLst>
                                  <p:iterate type="lt">
                                    <p:tmPct val="50000"/>
                                  </p:iterate>
                                  <p:childTnLst>
                                    <p:set>
                                      <p:cBhvr>
                                        <p:cTn id="44" dur="1" fill="hold">
                                          <p:stCondLst>
                                            <p:cond delay="0"/>
                                          </p:stCondLst>
                                        </p:cTn>
                                        <p:tgtEl>
                                          <p:spTgt spid="3">
                                            <p:txEl>
                                              <p:pRg st="5" end="5"/>
                                            </p:txEl>
                                          </p:spTgt>
                                        </p:tgtEl>
                                        <p:attrNameLst>
                                          <p:attrName>style.visibility</p:attrName>
                                        </p:attrNameLst>
                                      </p:cBhvr>
                                      <p:to>
                                        <p:strVal val="visible"/>
                                      </p:to>
                                    </p:set>
                                    <p:set>
                                      <p:cBhvr>
                                        <p:cTn id="45" dur="46" fill="hold">
                                          <p:stCondLst>
                                            <p:cond delay="0"/>
                                          </p:stCondLst>
                                        </p:cTn>
                                        <p:tgtEl>
                                          <p:spTgt spid="3">
                                            <p:txEl>
                                              <p:pRg st="5" end="5"/>
                                            </p:txEl>
                                          </p:spTgt>
                                        </p:tgtEl>
                                        <p:attrNameLst>
                                          <p:attrName>style.rotation</p:attrName>
                                        </p:attrNameLst>
                                      </p:cBhvr>
                                      <p:to>
                                        <p:strVal val="-45.0"/>
                                      </p:to>
                                    </p:set>
                                    <p:anim calcmode="lin" valueType="num">
                                      <p:cBhvr>
                                        <p:cTn id="46" dur="46" fill="hold">
                                          <p:stCondLst>
                                            <p:cond delay="46"/>
                                          </p:stCondLst>
                                        </p:cTn>
                                        <p:tgtEl>
                                          <p:spTgt spid="3">
                                            <p:txEl>
                                              <p:pRg st="5" end="5"/>
                                            </p:txEl>
                                          </p:spTgt>
                                        </p:tgtEl>
                                        <p:attrNameLst>
                                          <p:attrName>style.rotation</p:attrName>
                                        </p:attrNameLst>
                                      </p:cBhvr>
                                      <p:tavLst>
                                        <p:tav tm="0">
                                          <p:val>
                                            <p:fltVal val="-45"/>
                                          </p:val>
                                        </p:tav>
                                        <p:tav tm="69900">
                                          <p:val>
                                            <p:fltVal val="45"/>
                                          </p:val>
                                        </p:tav>
                                        <p:tav tm="100000">
                                          <p:val>
                                            <p:fltVal val="0"/>
                                          </p:val>
                                        </p:tav>
                                      </p:tavLst>
                                    </p:anim>
                                    <p:anim calcmode="lin" valueType="num">
                                      <p:cBhvr>
                                        <p:cTn id="47" dur="46" fill="hold">
                                          <p:stCondLst>
                                            <p:cond delay="0"/>
                                          </p:stCondLst>
                                        </p:cTn>
                                        <p:tgtEl>
                                          <p:spTgt spid="3">
                                            <p:txEl>
                                              <p:pRg st="5" end="5"/>
                                            </p:txEl>
                                          </p:spTgt>
                                        </p:tgtEl>
                                        <p:attrNameLst>
                                          <p:attrName>ppt_y</p:attrName>
                                        </p:attrNameLst>
                                      </p:cBhvr>
                                      <p:tavLst>
                                        <p:tav tm="0">
                                          <p:val>
                                            <p:strVal val="#ppt_y-1"/>
                                          </p:val>
                                        </p:tav>
                                        <p:tav tm="100000">
                                          <p:val>
                                            <p:strVal val="#ppt_y-(0.354*#ppt_w-0.172*#ppt_h)"/>
                                          </p:val>
                                        </p:tav>
                                      </p:tavLst>
                                    </p:anim>
                                    <p:anim calcmode="lin" valueType="num">
                                      <p:cBhvr>
                                        <p:cTn id="48" dur="16" decel="50000" autoRev="1" fill="hold">
                                          <p:stCondLst>
                                            <p:cond delay="46"/>
                                          </p:stCondLst>
                                        </p:cTn>
                                        <p:tgtEl>
                                          <p:spTgt spid="3">
                                            <p:txEl>
                                              <p:pRg st="5" end="5"/>
                                            </p:txEl>
                                          </p:spTgt>
                                        </p:tgtEl>
                                        <p:attrNameLst>
                                          <p:attrName>ppt_y</p:attrName>
                                        </p:attrNameLst>
                                      </p:cBhvr>
                                      <p:tavLst>
                                        <p:tav tm="0">
                                          <p:val>
                                            <p:strVal val="#ppt_y-(0.354*#ppt_w-0.172*#ppt_h)"/>
                                          </p:val>
                                        </p:tav>
                                        <p:tav tm="100000">
                                          <p:val>
                                            <p:strVal val="#ppt_y-(0.354*#ppt_w-0.172*#ppt_h)-#ppt_h/2"/>
                                          </p:val>
                                        </p:tav>
                                      </p:tavLst>
                                    </p:anim>
                                    <p:anim calcmode="lin" valueType="num">
                                      <p:cBhvr>
                                        <p:cTn id="49" dur="14" fill="hold">
                                          <p:stCondLst>
                                            <p:cond delay="86"/>
                                          </p:stCondLst>
                                        </p:cTn>
                                        <p:tgtEl>
                                          <p:spTgt spid="3">
                                            <p:txEl>
                                              <p:pRg st="5" end="5"/>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52" presetClass="entr" presetSubtype="0" fill="hold" nodeType="clickEffect">
                                  <p:stCondLst>
                                    <p:cond delay="0"/>
                                  </p:stCondLst>
                                  <p:childTnLst>
                                    <p:set>
                                      <p:cBhvr>
                                        <p:cTn id="53" dur="1" fill="hold">
                                          <p:stCondLst>
                                            <p:cond delay="0"/>
                                          </p:stCondLst>
                                        </p:cTn>
                                        <p:tgtEl>
                                          <p:spTgt spid="4">
                                            <p:txEl>
                                              <p:pRg st="0" end="0"/>
                                            </p:txEl>
                                          </p:spTgt>
                                        </p:tgtEl>
                                        <p:attrNameLst>
                                          <p:attrName>style.visibility</p:attrName>
                                        </p:attrNameLst>
                                      </p:cBhvr>
                                      <p:to>
                                        <p:strVal val="visible"/>
                                      </p:to>
                                    </p:set>
                                    <p:animScale>
                                      <p:cBhvr>
                                        <p:cTn id="54" dur="1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5" dur="1000" decel="50000" fill="hold">
                                          <p:stCondLst>
                                            <p:cond delay="0"/>
                                          </p:stCondLst>
                                        </p:cTn>
                                        <p:tgtEl>
                                          <p:spTgt spid="4">
                                            <p:txEl>
                                              <p:pRg st="0" end="0"/>
                                            </p:txEl>
                                          </p:spTgt>
                                        </p:tgtEl>
                                        <p:attrNameLst>
                                          <p:attrName>ppt_x</p:attrName>
                                          <p:attrName>ppt_y</p:attrName>
                                        </p:attrNameLst>
                                      </p:cBhvr>
                                    </p:animMotion>
                                    <p:animEffect transition="in" filter="fade">
                                      <p:cBhvr>
                                        <p:cTn id="56"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Tanta </a:t>
            </a:r>
            <a:r>
              <a:rPr lang="it-IT" dirty="0" err="1" smtClean="0"/>
              <a:t>robba</a:t>
            </a:r>
            <a:endParaRPr lang="it-IT" dirty="0"/>
          </a:p>
        </p:txBody>
      </p:sp>
      <p:pic>
        <p:nvPicPr>
          <p:cNvPr id="4" name="Segnaposto contenuto 3" descr="cotoletta.jpg"/>
          <p:cNvPicPr>
            <a:picLocks noGrp="1" noChangeAspect="1"/>
          </p:cNvPicPr>
          <p:nvPr>
            <p:ph idx="1"/>
          </p:nvPr>
        </p:nvPicPr>
        <p:blipFill>
          <a:blip r:embed="rId2">
            <a:extLst>
              <a:ext uri="{28A0092B-C50C-407E-A947-70E740481C1C}">
                <a14:useLocalDpi xmlns:a14="http://schemas.microsoft.com/office/drawing/2010/main" xmlns="" val="0"/>
              </a:ext>
            </a:extLst>
          </a:blip>
          <a:srcRect t="13345" b="13345"/>
          <a:stretch>
            <a:fillRect/>
          </a:stretch>
        </p:blipFill>
        <p:spPr>
          <a:xfrm>
            <a:off x="457200" y="1565640"/>
            <a:ext cx="8229600" cy="4525963"/>
          </a:xfrm>
        </p:spPr>
      </p:pic>
    </p:spTree>
    <p:extLst>
      <p:ext uri="{BB962C8B-B14F-4D97-AF65-F5344CB8AC3E}">
        <p14:creationId xmlns:p14="http://schemas.microsoft.com/office/powerpoint/2010/main" xmlns="" val="2779774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02847" y="1878482"/>
            <a:ext cx="8229600" cy="1887300"/>
          </a:xfrm>
          <a:ln>
            <a:solidFill>
              <a:schemeClr val="bg1"/>
            </a:solidFill>
          </a:ln>
        </p:spPr>
        <p:txBody>
          <a:bodyPr>
            <a:normAutofit/>
          </a:bodyPr>
          <a:lstStyle/>
          <a:p>
            <a:r>
              <a:rPr lang="it-IT" sz="9600" dirty="0" smtClean="0">
                <a:solidFill>
                  <a:srgbClr val="FF0000"/>
                </a:solidFill>
              </a:rPr>
              <a:t>The end!</a:t>
            </a:r>
            <a:endParaRPr lang="it-IT" sz="9600" dirty="0">
              <a:solidFill>
                <a:srgbClr val="FF0000"/>
              </a:solidFill>
            </a:endParaRPr>
          </a:p>
        </p:txBody>
      </p:sp>
    </p:spTree>
    <p:extLst>
      <p:ext uri="{BB962C8B-B14F-4D97-AF65-F5344CB8AC3E}">
        <p14:creationId xmlns:p14="http://schemas.microsoft.com/office/powerpoint/2010/main" xmlns="" val="3286073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risotto giallo</a:t>
            </a:r>
            <a:endParaRPr lang="it-IT" dirty="0"/>
          </a:p>
        </p:txBody>
      </p:sp>
      <p:sp>
        <p:nvSpPr>
          <p:cNvPr id="3" name="Segnaposto contenuto 2"/>
          <p:cNvSpPr>
            <a:spLocks noGrp="1"/>
          </p:cNvSpPr>
          <p:nvPr>
            <p:ph idx="1"/>
          </p:nvPr>
        </p:nvSpPr>
        <p:spPr>
          <a:xfrm>
            <a:off x="457200" y="1176868"/>
            <a:ext cx="8229600" cy="5215466"/>
          </a:xfrm>
        </p:spPr>
        <p:txBody>
          <a:bodyPr>
            <a:normAutofit fontScale="92500" lnSpcReduction="10000"/>
          </a:bodyPr>
          <a:lstStyle/>
          <a:p>
            <a:pPr marL="0" indent="0">
              <a:buNone/>
            </a:pPr>
            <a:r>
              <a:rPr lang="it-IT" sz="1600" dirty="0" smtClean="0"/>
              <a:t>Il cibo che mi fa ricordare l’</a:t>
            </a:r>
            <a:r>
              <a:rPr lang="it-IT" sz="1600" i="1" u="sng" dirty="0" smtClean="0"/>
              <a:t>amore</a:t>
            </a:r>
            <a:r>
              <a:rPr lang="it-IT" sz="1600" dirty="0" smtClean="0"/>
              <a:t> è il risotto giallo, perché è stato il primo piatto che abbiamo cucinato insieme io e tuo padre.</a:t>
            </a:r>
          </a:p>
          <a:p>
            <a:pPr marL="0" indent="0">
              <a:buNone/>
            </a:pPr>
            <a:endParaRPr lang="it-IT" sz="1600" dirty="0"/>
          </a:p>
          <a:p>
            <a:pPr marL="0" indent="0">
              <a:buNone/>
            </a:pPr>
            <a:r>
              <a:rPr lang="it-IT" sz="1600" dirty="0" smtClean="0"/>
              <a:t>INGREDIENTI:</a:t>
            </a:r>
          </a:p>
          <a:p>
            <a:pPr marL="0" indent="0">
              <a:buNone/>
            </a:pPr>
            <a:r>
              <a:rPr lang="it-IT" sz="1600" dirty="0" smtClean="0"/>
              <a:t>Una cipolla, 125g di burro, 1l di brodo, una bustina di zafferano, 200ml di vino bianco, risotto arborio 350g, 150g di grana padano grattugiato.</a:t>
            </a:r>
          </a:p>
          <a:p>
            <a:pPr marL="0" indent="0">
              <a:buNone/>
            </a:pPr>
            <a:r>
              <a:rPr lang="it-IT" sz="1600" dirty="0" smtClean="0"/>
              <a:t>RICETTA: </a:t>
            </a:r>
          </a:p>
          <a:p>
            <a:pPr marL="0" indent="0">
              <a:buNone/>
            </a:pPr>
            <a:r>
              <a:rPr lang="it-IT" sz="1600" dirty="0" smtClean="0"/>
              <a:t>Per preparare il risotto allo zafferano cominciate tritando finemente la cipolla,  </a:t>
            </a:r>
            <a:r>
              <a:rPr lang="it-IT" sz="1600" dirty="0" err="1" smtClean="0"/>
              <a:t>dopodichè</a:t>
            </a:r>
            <a:r>
              <a:rPr lang="it-IT" sz="1600" dirty="0" smtClean="0"/>
              <a:t> fate sciogliere, a fuoco lento,  80 gr di burro facendo attenzione che non frigga, quindi aggiungete la cipolla tritata finemente e fatela imbiondire mescolando continuamente con un cucchiaio di legno.</a:t>
            </a:r>
          </a:p>
          <a:p>
            <a:pPr marL="0" indent="0">
              <a:buNone/>
            </a:pPr>
            <a:r>
              <a:rPr lang="it-IT" sz="1600" dirty="0" smtClean="0"/>
              <a:t>Unite il riso e fatelo tostare facendogli assorbire bene il burro, </a:t>
            </a:r>
            <a:r>
              <a:rPr lang="it-IT" sz="1600" dirty="0" err="1" smtClean="0"/>
              <a:t>dopodichè</a:t>
            </a:r>
            <a:r>
              <a:rPr lang="it-IT" sz="1600" dirty="0" smtClean="0"/>
              <a:t> alzate il fuoco e bagnate il riso prima con il vino, che lascerete evaporare, e poi con 2 mestoli di brodo bollente; mescolate sempre e, quando questo sarà quasi assorbito, aggiungetene altri 2 mestoli. Questa operazione dovrà essere ripetuta fino alla completa cottura.</a:t>
            </a:r>
          </a:p>
          <a:p>
            <a:pPr marL="0" indent="0">
              <a:buNone/>
            </a:pPr>
            <a:r>
              <a:rPr lang="it-IT" sz="1600" dirty="0" smtClean="0"/>
              <a:t>Negli ultimi 5 minuti di cottura, sciogliete lo zafferano in poco brodo e versatelo nel riso facendolo amalgamare bene. Una volta che il riso ha raggiunto la cottura desiderata va tolto dal fuoco e mantecato con il grana grattugiato e con il resto del burro.  A questo punto assaggiate il riso e aggiustatelo eventualmente di sale: consigliamo di effettuare questa operazione poco prima del termine della cottura, in quanto il riso viene bagnato con il brodo che è già salato di per se, quindi è meglio controllare il grado di sapidità al termine, per evitare brutte sorprese. Prima di servirlo,  è meglio lasciare riposare  il risotto allo zafferano per qualche istante,  in modo che possa insaporirsi ulteriormente.</a:t>
            </a:r>
          </a:p>
        </p:txBody>
      </p:sp>
      <p:sp>
        <p:nvSpPr>
          <p:cNvPr id="5" name="CasellaDiTesto 4"/>
          <p:cNvSpPr txBox="1"/>
          <p:nvPr/>
        </p:nvSpPr>
        <p:spPr>
          <a:xfrm>
            <a:off x="6756400" y="169333"/>
            <a:ext cx="2125133" cy="369332"/>
          </a:xfrm>
          <a:prstGeom prst="rect">
            <a:avLst/>
          </a:prstGeom>
          <a:noFill/>
        </p:spPr>
        <p:txBody>
          <a:bodyPr wrap="square" rtlCol="0">
            <a:spAutoFit/>
          </a:bodyPr>
          <a:lstStyle/>
          <a:p>
            <a:r>
              <a:rPr lang="it-IT" dirty="0" smtClean="0"/>
              <a:t>Intervista a mamma</a:t>
            </a:r>
            <a:endParaRPr lang="it-IT" dirty="0"/>
          </a:p>
        </p:txBody>
      </p:sp>
    </p:spTree>
    <p:extLst>
      <p:ext uri="{BB962C8B-B14F-4D97-AF65-F5344CB8AC3E}">
        <p14:creationId xmlns:p14="http://schemas.microsoft.com/office/powerpoint/2010/main" xmlns="" val="2915729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ircle(in)">
                                      <p:cBhvr>
                                        <p:cTn id="13" dur="2000"/>
                                        <p:tgtEl>
                                          <p:spTgt spid="3">
                                            <p:txEl>
                                              <p:pRg st="0" end="0"/>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circle(in)">
                                      <p:cBhvr>
                                        <p:cTn id="16" dur="2000"/>
                                        <p:tgtEl>
                                          <p:spTgt spid="3">
                                            <p:txEl>
                                              <p:pRg st="2" end="2"/>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circle(in)">
                                      <p:cBhvr>
                                        <p:cTn id="19" dur="2000"/>
                                        <p:tgtEl>
                                          <p:spTgt spid="3">
                                            <p:txEl>
                                              <p:pRg st="3" end="3"/>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in)">
                                      <p:cBhvr>
                                        <p:cTn id="22" dur="2000"/>
                                        <p:tgtEl>
                                          <p:spTgt spid="3">
                                            <p:txEl>
                                              <p:pRg st="4" end="4"/>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circle(in)">
                                      <p:cBhvr>
                                        <p:cTn id="25" dur="2000"/>
                                        <p:tgtEl>
                                          <p:spTgt spid="3">
                                            <p:txEl>
                                              <p:pRg st="5" end="5"/>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circle(in)">
                                      <p:cBhvr>
                                        <p:cTn id="28" dur="2000"/>
                                        <p:tgtEl>
                                          <p:spTgt spid="3">
                                            <p:txEl>
                                              <p:pRg st="6" end="6"/>
                                            </p:txEl>
                                          </p:spTgt>
                                        </p:tgtEl>
                                      </p:cBhvr>
                                    </p:animEffect>
                                  </p:childTnLst>
                                </p:cTn>
                              </p:par>
                              <p:par>
                                <p:cTn id="29" presetID="6" presetClass="entr" presetSubtype="16"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circle(in)">
                                      <p:cBhvr>
                                        <p:cTn id="31" dur="2000"/>
                                        <p:tgtEl>
                                          <p:spTgt spid="3">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1" presetClass="entr" presetSubtype="0" fill="hold" nodeType="clickEffect">
                                  <p:stCondLst>
                                    <p:cond delay="0"/>
                                  </p:stCondLst>
                                  <p:iterate type="lt">
                                    <p:tmPct val="10000"/>
                                  </p:iterate>
                                  <p:childTnLst>
                                    <p:set>
                                      <p:cBhvr>
                                        <p:cTn id="35" dur="1" fill="hold">
                                          <p:stCondLst>
                                            <p:cond delay="0"/>
                                          </p:stCondLst>
                                        </p:cTn>
                                        <p:tgtEl>
                                          <p:spTgt spid="5">
                                            <p:txEl>
                                              <p:pRg st="0" end="0"/>
                                            </p:txEl>
                                          </p:spTgt>
                                        </p:tgtEl>
                                        <p:attrNameLst>
                                          <p:attrName>style.visibility</p:attrName>
                                        </p:attrNameLst>
                                      </p:cBhvr>
                                      <p:to>
                                        <p:strVal val="visible"/>
                                      </p:to>
                                    </p:set>
                                    <p:anim calcmode="lin" valueType="num">
                                      <p:cBhvr>
                                        <p:cTn id="36" dur="500" fill="hold"/>
                                        <p:tgtEl>
                                          <p:spTgt spid="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37" dur="500" fill="hold"/>
                                        <p:tgtEl>
                                          <p:spTgt spid="5">
                                            <p:txEl>
                                              <p:pRg st="0" end="0"/>
                                            </p:txEl>
                                          </p:spTgt>
                                        </p:tgtEl>
                                        <p:attrNameLst>
                                          <p:attrName>ppt_y</p:attrName>
                                        </p:attrNameLst>
                                      </p:cBhvr>
                                      <p:tavLst>
                                        <p:tav tm="0">
                                          <p:val>
                                            <p:strVal val="#ppt_y"/>
                                          </p:val>
                                        </p:tav>
                                        <p:tav tm="100000">
                                          <p:val>
                                            <p:strVal val="#ppt_y"/>
                                          </p:val>
                                        </p:tav>
                                      </p:tavLst>
                                    </p:anim>
                                    <p:anim calcmode="lin" valueType="num">
                                      <p:cBhvr>
                                        <p:cTn id="38" dur="500" fill="hold"/>
                                        <p:tgtEl>
                                          <p:spTgt spid="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9" dur="500" fill="hold"/>
                                        <p:tgtEl>
                                          <p:spTgt spid="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0" dur="500" tmFilter="0,0; .5, 1; 1, 1"/>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 classico per la cena</a:t>
            </a:r>
            <a:endParaRPr lang="it-IT" dirty="0"/>
          </a:p>
        </p:txBody>
      </p:sp>
      <p:pic>
        <p:nvPicPr>
          <p:cNvPr id="4" name="Segnaposto contenuto 3" descr="risotto-alla-milanese.jpg"/>
          <p:cNvPicPr>
            <a:picLocks noGrp="1" noChangeAspect="1"/>
          </p:cNvPicPr>
          <p:nvPr>
            <p:ph idx="1"/>
          </p:nvPr>
        </p:nvPicPr>
        <p:blipFill>
          <a:blip r:embed="rId2">
            <a:extLst>
              <a:ext uri="{28A0092B-C50C-407E-A947-70E740481C1C}">
                <a14:useLocalDpi xmlns:a14="http://schemas.microsoft.com/office/drawing/2010/main" xmlns="" val="0"/>
              </a:ext>
            </a:extLst>
          </a:blip>
          <a:srcRect t="10339" b="10339"/>
          <a:stretch>
            <a:fillRect/>
          </a:stretch>
        </p:blipFill>
        <p:spPr/>
      </p:pic>
    </p:spTree>
    <p:extLst>
      <p:ext uri="{BB962C8B-B14F-4D97-AF65-F5344CB8AC3E}">
        <p14:creationId xmlns:p14="http://schemas.microsoft.com/office/powerpoint/2010/main" xmlns="" val="2357413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pinguini di </a:t>
            </a:r>
            <a:r>
              <a:rPr lang="it-IT" dirty="0" err="1"/>
              <a:t>M</a:t>
            </a:r>
            <a:r>
              <a:rPr lang="it-IT" dirty="0" err="1" smtClean="0"/>
              <a:t>adacascar</a:t>
            </a:r>
            <a:endParaRPr lang="it-IT" dirty="0"/>
          </a:p>
        </p:txBody>
      </p:sp>
      <p:sp>
        <p:nvSpPr>
          <p:cNvPr id="3" name="Segnaposto contenuto 2"/>
          <p:cNvSpPr>
            <a:spLocks noGrp="1"/>
          </p:cNvSpPr>
          <p:nvPr>
            <p:ph idx="1"/>
          </p:nvPr>
        </p:nvSpPr>
        <p:spPr>
          <a:xfrm>
            <a:off x="457200" y="1600200"/>
            <a:ext cx="8229600" cy="5257800"/>
          </a:xfrm>
        </p:spPr>
        <p:txBody>
          <a:bodyPr>
            <a:normAutofit/>
          </a:bodyPr>
          <a:lstStyle/>
          <a:p>
            <a:pPr marL="0" indent="0">
              <a:buNone/>
            </a:pPr>
            <a:r>
              <a:rPr lang="it-IT" sz="1600" dirty="0" smtClean="0"/>
              <a:t>Il piatto che mi ha </a:t>
            </a:r>
            <a:r>
              <a:rPr lang="it-IT" sz="1600" i="1" u="sng" dirty="0" smtClean="0"/>
              <a:t>divertito</a:t>
            </a:r>
            <a:r>
              <a:rPr lang="it-IT" sz="1600" u="sng" dirty="0" smtClean="0"/>
              <a:t> </a:t>
            </a:r>
            <a:r>
              <a:rPr lang="it-IT" sz="1600" dirty="0" smtClean="0"/>
              <a:t>di più è stato quando io e mio papà abbiamo preparato dei pinguini fatti interamente di cibo che poi abbiamo mangiato a cena con tutti i cugini e zii.</a:t>
            </a:r>
          </a:p>
          <a:p>
            <a:pPr marL="0" indent="0">
              <a:buNone/>
            </a:pPr>
            <a:endParaRPr lang="it-IT" sz="1600" dirty="0" smtClean="0"/>
          </a:p>
          <a:p>
            <a:pPr marL="0" indent="0">
              <a:buNone/>
            </a:pPr>
            <a:r>
              <a:rPr lang="it-IT" sz="1600" dirty="0" smtClean="0"/>
              <a:t>INGREDIENTI:</a:t>
            </a:r>
          </a:p>
          <a:p>
            <a:pPr marL="0" indent="0">
              <a:buNone/>
            </a:pPr>
            <a:r>
              <a:rPr lang="it-IT" sz="1600" dirty="0" smtClean="0"/>
              <a:t>Carote, formaggio (caprino o anche qualsiasi altro basta che sia cremoso per fare delle palline), olive nere, gocce di cioccolato.</a:t>
            </a:r>
          </a:p>
          <a:p>
            <a:pPr marL="0" indent="0">
              <a:buNone/>
            </a:pPr>
            <a:r>
              <a:rPr lang="it-IT" sz="1600" dirty="0" smtClean="0"/>
              <a:t>RICETTA:</a:t>
            </a:r>
          </a:p>
          <a:p>
            <a:pPr marL="0" indent="0">
              <a:buNone/>
            </a:pPr>
            <a:r>
              <a:rPr lang="it-IT" sz="1600" dirty="0" smtClean="0"/>
              <a:t>Per prima cosa tagliare la carota, quasi in fondo, per fare il cerchio grande, poi dal cerchio di carota tagliare uno spicchio non troppo grande (che poi riutilizzeremo) dopo averne tagliate un po’ disponetele su un piano.</a:t>
            </a:r>
          </a:p>
          <a:p>
            <a:pPr marL="0" indent="0">
              <a:buNone/>
            </a:pPr>
            <a:r>
              <a:rPr lang="it-IT" sz="1600" dirty="0" smtClean="0"/>
              <a:t>Passiamo quindi al corpo, prendete il formaggio e</a:t>
            </a:r>
            <a:r>
              <a:rPr lang="it-IT" sz="1600" dirty="0"/>
              <a:t> </a:t>
            </a:r>
            <a:r>
              <a:rPr lang="it-IT" sz="1600" dirty="0" smtClean="0"/>
              <a:t>con le mani e un cucchiaino iniziate ad appallottolare il formaggio fino ad ottenere palline medio/grandi, e sempre dopo averne fatte un po’, appoggiatele sopra le carote.</a:t>
            </a:r>
          </a:p>
          <a:p>
            <a:pPr marL="0" indent="0">
              <a:buNone/>
            </a:pPr>
            <a:r>
              <a:rPr lang="it-IT" sz="1600" dirty="0" smtClean="0"/>
              <a:t>Fate lo stesso passaggio con la testa soltanto che la dimensione questa volta dovrà essere medio/piccola; queste teste dovrete metterle sopra le altre palline di formaggio.</a:t>
            </a:r>
          </a:p>
          <a:p>
            <a:pPr marL="0" indent="0">
              <a:buNone/>
            </a:pPr>
            <a:r>
              <a:rPr lang="it-IT" sz="1600" dirty="0" smtClean="0"/>
              <a:t>Ora passiamo alle olive nere, prendete un coltello e dividete a metà l’oliva, dopo averne tagliate tante quanti sono le palline di formaggio, prendetele e mettetele sui lati delle palline a formare  le ali. Infine prendete lo spicchio di carota che abbiamo tagliato all’inizio e mettetelo come becco e come occhi mettete due gocce di cioccolato.</a:t>
            </a:r>
          </a:p>
        </p:txBody>
      </p:sp>
      <p:sp>
        <p:nvSpPr>
          <p:cNvPr id="4" name="CasellaDiTesto 3"/>
          <p:cNvSpPr txBox="1"/>
          <p:nvPr/>
        </p:nvSpPr>
        <p:spPr>
          <a:xfrm>
            <a:off x="7018867" y="152400"/>
            <a:ext cx="1955800" cy="369332"/>
          </a:xfrm>
          <a:prstGeom prst="rect">
            <a:avLst/>
          </a:prstGeom>
          <a:noFill/>
        </p:spPr>
        <p:txBody>
          <a:bodyPr wrap="square" rtlCol="0">
            <a:spAutoFit/>
          </a:bodyPr>
          <a:lstStyle/>
          <a:p>
            <a:r>
              <a:rPr lang="it-IT" dirty="0" smtClean="0"/>
              <a:t>Intervista a </a:t>
            </a:r>
            <a:r>
              <a:rPr lang="it-IT" dirty="0" err="1" smtClean="0"/>
              <a:t>simone</a:t>
            </a:r>
            <a:endParaRPr lang="it-IT" dirty="0"/>
          </a:p>
        </p:txBody>
      </p:sp>
    </p:spTree>
    <p:extLst>
      <p:ext uri="{BB962C8B-B14F-4D97-AF65-F5344CB8AC3E}">
        <p14:creationId xmlns:p14="http://schemas.microsoft.com/office/powerpoint/2010/main" xmlns="" val="1114040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edge">
                                      <p:cBhvr>
                                        <p:cTn id="13" dur="2000"/>
                                        <p:tgtEl>
                                          <p:spTgt spid="3">
                                            <p:txEl>
                                              <p:pRg st="0" end="0"/>
                                            </p:txEl>
                                          </p:spTgt>
                                        </p:tgtEl>
                                      </p:cBhvr>
                                    </p:animEffect>
                                  </p:childTnLst>
                                </p:cTn>
                              </p:par>
                              <p:par>
                                <p:cTn id="14" presetID="20"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edge">
                                      <p:cBhvr>
                                        <p:cTn id="16" dur="2000"/>
                                        <p:tgtEl>
                                          <p:spTgt spid="3">
                                            <p:txEl>
                                              <p:pRg st="2" end="2"/>
                                            </p:txEl>
                                          </p:spTgt>
                                        </p:tgtEl>
                                      </p:cBhvr>
                                    </p:animEffect>
                                  </p:childTnLst>
                                </p:cTn>
                              </p:par>
                              <p:par>
                                <p:cTn id="17" presetID="20"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edge">
                                      <p:cBhvr>
                                        <p:cTn id="19" dur="2000"/>
                                        <p:tgtEl>
                                          <p:spTgt spid="3">
                                            <p:txEl>
                                              <p:pRg st="3" end="3"/>
                                            </p:txEl>
                                          </p:spTgt>
                                        </p:tgtEl>
                                      </p:cBhvr>
                                    </p:animEffect>
                                  </p:childTnLst>
                                </p:cTn>
                              </p:par>
                              <p:par>
                                <p:cTn id="20" presetID="20"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edge">
                                      <p:cBhvr>
                                        <p:cTn id="22" dur="2000"/>
                                        <p:tgtEl>
                                          <p:spTgt spid="3">
                                            <p:txEl>
                                              <p:pRg st="4" end="4"/>
                                            </p:txEl>
                                          </p:spTgt>
                                        </p:tgtEl>
                                      </p:cBhvr>
                                    </p:animEffect>
                                  </p:childTnLst>
                                </p:cTn>
                              </p:par>
                              <p:par>
                                <p:cTn id="23" presetID="20"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edge">
                                      <p:cBhvr>
                                        <p:cTn id="25" dur="2000"/>
                                        <p:tgtEl>
                                          <p:spTgt spid="3">
                                            <p:txEl>
                                              <p:pRg st="5" end="5"/>
                                            </p:txEl>
                                          </p:spTgt>
                                        </p:tgtEl>
                                      </p:cBhvr>
                                    </p:animEffect>
                                  </p:childTnLst>
                                </p:cTn>
                              </p:par>
                              <p:par>
                                <p:cTn id="26" presetID="20" presetClass="entr" presetSubtype="0"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wedge">
                                      <p:cBhvr>
                                        <p:cTn id="28" dur="2000"/>
                                        <p:tgtEl>
                                          <p:spTgt spid="3">
                                            <p:txEl>
                                              <p:pRg st="6" end="6"/>
                                            </p:txEl>
                                          </p:spTgt>
                                        </p:tgtEl>
                                      </p:cBhvr>
                                    </p:animEffect>
                                  </p:childTnLst>
                                </p:cTn>
                              </p:par>
                              <p:par>
                                <p:cTn id="29" presetID="20" presetClass="entr" presetSubtype="0"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wedge">
                                      <p:cBhvr>
                                        <p:cTn id="31" dur="2000"/>
                                        <p:tgtEl>
                                          <p:spTgt spid="3">
                                            <p:txEl>
                                              <p:pRg st="7" end="7"/>
                                            </p:txEl>
                                          </p:spTgt>
                                        </p:tgtEl>
                                      </p:cBhvr>
                                    </p:animEffect>
                                  </p:childTnLst>
                                </p:cTn>
                              </p:par>
                              <p:par>
                                <p:cTn id="32" presetID="20" presetClass="entr" presetSubtype="0" fill="hold"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wedge">
                                      <p:cBhvr>
                                        <p:cTn id="34" dur="2000"/>
                                        <p:tgtEl>
                                          <p:spTgt spid="3">
                                            <p:txEl>
                                              <p:pRg st="8" end="8"/>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nodeType="clickEffect">
                                  <p:stCondLst>
                                    <p:cond delay="0"/>
                                  </p:stCondLst>
                                  <p:childTnLst>
                                    <p:set>
                                      <p:cBhvr>
                                        <p:cTn id="38" dur="1" fill="hold">
                                          <p:stCondLst>
                                            <p:cond delay="0"/>
                                          </p:stCondLst>
                                        </p:cTn>
                                        <p:tgtEl>
                                          <p:spTgt spid="4">
                                            <p:txEl>
                                              <p:pRg st="0" end="0"/>
                                            </p:txEl>
                                          </p:spTgt>
                                        </p:tgtEl>
                                        <p:attrNameLst>
                                          <p:attrName>style.visibility</p:attrName>
                                        </p:attrNameLst>
                                      </p:cBhvr>
                                      <p:to>
                                        <p:strVal val="visible"/>
                                      </p:to>
                                    </p:set>
                                    <p:animEffect transition="in" filter="wheel(1)">
                                      <p:cBhvr>
                                        <p:cTn id="39"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Tutti in fila </a:t>
            </a:r>
            <a:endParaRPr lang="it-IT" dirty="0"/>
          </a:p>
        </p:txBody>
      </p:sp>
      <p:pic>
        <p:nvPicPr>
          <p:cNvPr id="4" name="Segnaposto contenuto 3" descr="pinguini.jpg"/>
          <p:cNvPicPr>
            <a:picLocks noGrp="1" noChangeAspect="1"/>
          </p:cNvPicPr>
          <p:nvPr>
            <p:ph idx="1"/>
          </p:nvPr>
        </p:nvPicPr>
        <p:blipFill>
          <a:blip r:embed="rId2">
            <a:extLst>
              <a:ext uri="{28A0092B-C50C-407E-A947-70E740481C1C}">
                <a14:useLocalDpi xmlns:a14="http://schemas.microsoft.com/office/drawing/2010/main" xmlns="" val="0"/>
              </a:ext>
            </a:extLst>
          </a:blip>
          <a:srcRect t="13336" b="13336"/>
          <a:stretch>
            <a:fillRect/>
          </a:stretch>
        </p:blipFill>
        <p:spPr/>
      </p:pic>
    </p:spTree>
    <p:extLst>
      <p:ext uri="{BB962C8B-B14F-4D97-AF65-F5344CB8AC3E}">
        <p14:creationId xmlns:p14="http://schemas.microsoft.com/office/powerpoint/2010/main" xmlns="" val="2056233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anim calcmode="lin" valueType="num">
                                      <p:cBhvr>
                                        <p:cTn id="8" dur="400" fill="hold"/>
                                        <p:tgtEl>
                                          <p:spTgt spid="2"/>
                                        </p:tgtEl>
                                        <p:attrNameLst>
                                          <p:attrName>ppt_x</p:attrName>
                                        </p:attrNameLst>
                                      </p:cBhvr>
                                      <p:tavLst>
                                        <p:tav tm="0">
                                          <p:val>
                                            <p:strVal val="#ppt_x"/>
                                          </p:val>
                                        </p:tav>
                                        <p:tav tm="100000">
                                          <p:val>
                                            <p:strVal val="#ppt_x"/>
                                          </p:val>
                                        </p:tav>
                                      </p:tavLst>
                                    </p:anim>
                                    <p:anim calcmode="lin" valueType="num">
                                      <p:cBhvr>
                                        <p:cTn id="9" dur="400" fill="hold"/>
                                        <p:tgtEl>
                                          <p:spTgt spid="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3" presetClass="entr" presetSubtype="16"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ppt_w</p:attrName>
                                        </p:attrNameLst>
                                      </p:cBhvr>
                                      <p:tavLst>
                                        <p:tav tm="0">
                                          <p:val>
                                            <p:fltVal val="0"/>
                                          </p:val>
                                        </p:tav>
                                        <p:tav tm="100000">
                                          <p:val>
                                            <p:strVal val="#ppt_w"/>
                                          </p:val>
                                        </p:tav>
                                      </p:tavLst>
                                    </p:anim>
                                    <p:anim calcmode="lin" valueType="num">
                                      <p:cBhvr>
                                        <p:cTn id="17" dur="500" fill="hold"/>
                                        <p:tgtEl>
                                          <p:spTgt spid="4"/>
                                        </p:tgtEl>
                                        <p:attrNameLst>
                                          <p:attrName>ppt_h</p:attrName>
                                        </p:attrNameLst>
                                      </p:cBhvr>
                                      <p:tavLst>
                                        <p:tav tm="0">
                                          <p:val>
                                            <p:fltVal val="0"/>
                                          </p:val>
                                        </p:tav>
                                        <p:tav tm="100000">
                                          <p:val>
                                            <p:strVal val="#ppt_h"/>
                                          </p:val>
                                        </p:tav>
                                      </p:tavLst>
                                    </p:anim>
                                    <p:animEffect transition="in" filter="fade">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Tartufi puzzolenti</a:t>
            </a:r>
            <a:endParaRPr lang="it-IT" dirty="0"/>
          </a:p>
        </p:txBody>
      </p:sp>
      <p:sp>
        <p:nvSpPr>
          <p:cNvPr id="3" name="Segnaposto contenuto 2"/>
          <p:cNvSpPr>
            <a:spLocks noGrp="1"/>
          </p:cNvSpPr>
          <p:nvPr>
            <p:ph idx="1"/>
          </p:nvPr>
        </p:nvSpPr>
        <p:spPr>
          <a:xfrm>
            <a:off x="457200" y="1676400"/>
            <a:ext cx="8229600" cy="4525963"/>
          </a:xfrm>
        </p:spPr>
        <p:txBody>
          <a:bodyPr>
            <a:normAutofit/>
          </a:bodyPr>
          <a:lstStyle/>
          <a:p>
            <a:pPr marL="0" indent="0">
              <a:buNone/>
            </a:pPr>
            <a:r>
              <a:rPr lang="it-IT" sz="1600" dirty="0" smtClean="0"/>
              <a:t>Il cibo che mi ha stupito più di tutti è il tartufo perché non pensavo che un cibo così puzzolente fosse anche così buono. Mi piace soprattutto l’uovo al tegamino con scaglie di tartufo.</a:t>
            </a:r>
          </a:p>
          <a:p>
            <a:pPr marL="0" indent="0">
              <a:buNone/>
            </a:pPr>
            <a:endParaRPr lang="it-IT" sz="1600" dirty="0"/>
          </a:p>
          <a:p>
            <a:pPr marL="0" indent="0">
              <a:buNone/>
            </a:pPr>
            <a:r>
              <a:rPr lang="it-IT" sz="1600" dirty="0" smtClean="0"/>
              <a:t>INGREDIENTI:</a:t>
            </a:r>
          </a:p>
          <a:p>
            <a:pPr marL="0" indent="0">
              <a:buNone/>
            </a:pPr>
            <a:r>
              <a:rPr lang="it-IT" sz="1600" dirty="0"/>
              <a:t>U</a:t>
            </a:r>
            <a:r>
              <a:rPr lang="it-IT" sz="1600" dirty="0" smtClean="0"/>
              <a:t>ovo (quantità a scelta), burro circa una fetta di spessore 1 cm, tartufo.</a:t>
            </a:r>
          </a:p>
          <a:p>
            <a:pPr marL="0" indent="0">
              <a:buNone/>
            </a:pPr>
            <a:r>
              <a:rPr lang="it-IT" sz="1600" dirty="0" smtClean="0"/>
              <a:t>RICETTA:</a:t>
            </a:r>
          </a:p>
          <a:p>
            <a:pPr marL="0" indent="0">
              <a:buNone/>
            </a:pPr>
            <a:r>
              <a:rPr lang="it-IT" sz="1600" dirty="0" smtClean="0"/>
              <a:t>Prendere il burro e tagliare una fetta di circa 1cm, mettetelo in una una padella e fatelo sciogliere a fuoco medio.</a:t>
            </a:r>
          </a:p>
          <a:p>
            <a:pPr marL="0" indent="0">
              <a:buNone/>
            </a:pPr>
            <a:r>
              <a:rPr lang="it-IT" sz="1600" dirty="0" smtClean="0"/>
              <a:t>Aspettare che il burro inizi a friggere e con calma aprire l’uovo a metà e metterlo sulla pentola.</a:t>
            </a:r>
          </a:p>
          <a:p>
            <a:pPr marL="0" indent="0">
              <a:buNone/>
            </a:pPr>
            <a:r>
              <a:rPr lang="it-IT" sz="1600" dirty="0" smtClean="0"/>
              <a:t>Quando l’uovo è cotto, tiratelo fuori e mettetelo su un piatto (durante questa operazione il fuoco si spegne), infine prendere l’affetta tartufi e fate delle scaglie da distribuire sull’uovo.</a:t>
            </a:r>
          </a:p>
        </p:txBody>
      </p:sp>
      <p:sp>
        <p:nvSpPr>
          <p:cNvPr id="4" name="CasellaDiTesto 3"/>
          <p:cNvSpPr txBox="1"/>
          <p:nvPr/>
        </p:nvSpPr>
        <p:spPr>
          <a:xfrm>
            <a:off x="6908800" y="152400"/>
            <a:ext cx="2235200" cy="369332"/>
          </a:xfrm>
          <a:prstGeom prst="rect">
            <a:avLst/>
          </a:prstGeom>
          <a:noFill/>
        </p:spPr>
        <p:txBody>
          <a:bodyPr wrap="square" rtlCol="0">
            <a:spAutoFit/>
          </a:bodyPr>
          <a:lstStyle/>
          <a:p>
            <a:r>
              <a:rPr lang="it-IT" dirty="0" smtClean="0"/>
              <a:t>Intervista a zia </a:t>
            </a:r>
            <a:r>
              <a:rPr lang="it-IT" dirty="0" err="1" smtClean="0"/>
              <a:t>luisa</a:t>
            </a:r>
            <a:endParaRPr lang="it-IT" dirty="0"/>
          </a:p>
        </p:txBody>
      </p:sp>
    </p:spTree>
    <p:extLst>
      <p:ext uri="{BB962C8B-B14F-4D97-AF65-F5344CB8AC3E}">
        <p14:creationId xmlns:p14="http://schemas.microsoft.com/office/powerpoint/2010/main" xmlns="" val="2880408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par>
                                <p:cTn id="19" presetID="15" presetClass="entr" presetSubtype="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par>
                                <p:cTn id="25" presetID="15"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par>
                                <p:cTn id="31" presetID="15"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36"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par>
                                <p:cTn id="37" presetID="15" presetClass="entr" presetSubtype="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3">
                                            <p:txEl>
                                              <p:pRg st="5" end="5"/>
                                            </p:txEl>
                                          </p:spTgt>
                                        </p:tgtEl>
                                        <p:attrNameLst>
                                          <p:attrName>ppt_y</p:attrName>
                                        </p:attrNameLst>
                                      </p:cBhvr>
                                      <p:tavLst>
                                        <p:tav tm="0" fmla="#ppt_y+(sin(-2*pi*(1-$))*-#ppt_x+cos(-2*pi*(1-$))*(1-#ppt_y))*(1-$)">
                                          <p:val>
                                            <p:fltVal val="0"/>
                                          </p:val>
                                        </p:tav>
                                        <p:tav tm="100000">
                                          <p:val>
                                            <p:fltVal val="1"/>
                                          </p:val>
                                        </p:tav>
                                      </p:tavLst>
                                    </p:anim>
                                  </p:childTnLst>
                                </p:cTn>
                              </p:par>
                              <p:par>
                                <p:cTn id="43" presetID="15" presetClass="entr" presetSubtype="0" fill="hold"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p:cTn id="4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48" dur="1000" fill="hold"/>
                                        <p:tgtEl>
                                          <p:spTgt spid="3">
                                            <p:txEl>
                                              <p:pRg st="6" end="6"/>
                                            </p:txEl>
                                          </p:spTgt>
                                        </p:tgtEl>
                                        <p:attrNameLst>
                                          <p:attrName>ppt_y</p:attrName>
                                        </p:attrNameLst>
                                      </p:cBhvr>
                                      <p:tavLst>
                                        <p:tav tm="0" fmla="#ppt_y+(sin(-2*pi*(1-$))*-#ppt_x+cos(-2*pi*(1-$))*(1-#ppt_y))*(1-$)">
                                          <p:val>
                                            <p:fltVal val="0"/>
                                          </p:val>
                                        </p:tav>
                                        <p:tav tm="100000">
                                          <p:val>
                                            <p:fltVal val="1"/>
                                          </p:val>
                                        </p:tav>
                                      </p:tavLst>
                                    </p:anim>
                                  </p:childTnLst>
                                </p:cTn>
                              </p:par>
                              <p:par>
                                <p:cTn id="49" presetID="15" presetClass="entr" presetSubtype="0" fill="hold" nodeType="with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 calcmode="lin" valueType="num">
                                      <p:cBhvr>
                                        <p:cTn id="5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3" dur="1000" fill="hold"/>
                                        <p:tgtEl>
                                          <p:spTgt spid="3">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54" dur="1000" fill="hold"/>
                                        <p:tgtEl>
                                          <p:spTgt spid="3">
                                            <p:txEl>
                                              <p:pRg st="7" end="7"/>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5" fill="hold">
                      <p:stCondLst>
                        <p:cond delay="indefinite"/>
                      </p:stCondLst>
                      <p:childTnLst>
                        <p:par>
                          <p:cTn id="56" fill="hold">
                            <p:stCondLst>
                              <p:cond delay="0"/>
                            </p:stCondLst>
                            <p:childTnLst>
                              <p:par>
                                <p:cTn id="57" presetID="52" presetClass="entr" presetSubtype="0" fill="hold" nodeType="clickEffect">
                                  <p:stCondLst>
                                    <p:cond delay="0"/>
                                  </p:stCondLst>
                                  <p:childTnLst>
                                    <p:set>
                                      <p:cBhvr>
                                        <p:cTn id="58" dur="1" fill="hold">
                                          <p:stCondLst>
                                            <p:cond delay="0"/>
                                          </p:stCondLst>
                                        </p:cTn>
                                        <p:tgtEl>
                                          <p:spTgt spid="4">
                                            <p:txEl>
                                              <p:pRg st="0" end="0"/>
                                            </p:txEl>
                                          </p:spTgt>
                                        </p:tgtEl>
                                        <p:attrNameLst>
                                          <p:attrName>style.visibility</p:attrName>
                                        </p:attrNameLst>
                                      </p:cBhvr>
                                      <p:to>
                                        <p:strVal val="visible"/>
                                      </p:to>
                                    </p:set>
                                    <p:animScale>
                                      <p:cBhvr>
                                        <p:cTn id="59" dur="1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0" dur="1000" decel="50000" fill="hold">
                                          <p:stCondLst>
                                            <p:cond delay="0"/>
                                          </p:stCondLst>
                                        </p:cTn>
                                        <p:tgtEl>
                                          <p:spTgt spid="4">
                                            <p:txEl>
                                              <p:pRg st="0" end="0"/>
                                            </p:txEl>
                                          </p:spTgt>
                                        </p:tgtEl>
                                        <p:attrNameLst>
                                          <p:attrName>ppt_x</p:attrName>
                                          <p:attrName>ppt_y</p:attrName>
                                        </p:attrNameLst>
                                      </p:cBhvr>
                                    </p:animMotion>
                                    <p:animEffect transition="in" filter="fade">
                                      <p:cBhvr>
                                        <p:cTn id="61"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Che buono</a:t>
            </a:r>
            <a:endParaRPr lang="it-IT" dirty="0"/>
          </a:p>
        </p:txBody>
      </p:sp>
      <p:pic>
        <p:nvPicPr>
          <p:cNvPr id="4" name="Segnaposto contenuto 3" descr="uovatartufo.jpg"/>
          <p:cNvPicPr>
            <a:picLocks noGrp="1" noChangeAspect="1"/>
          </p:cNvPicPr>
          <p:nvPr>
            <p:ph idx="1"/>
          </p:nvPr>
        </p:nvPicPr>
        <p:blipFill>
          <a:blip r:embed="rId2">
            <a:extLst>
              <a:ext uri="{28A0092B-C50C-407E-A947-70E740481C1C}">
                <a14:useLocalDpi xmlns:a14="http://schemas.microsoft.com/office/drawing/2010/main" xmlns="" val="0"/>
              </a:ext>
            </a:extLst>
          </a:blip>
          <a:srcRect t="13365" b="13365"/>
          <a:stretch>
            <a:fillRect/>
          </a:stretch>
        </p:blipFill>
        <p:spPr/>
      </p:pic>
    </p:spTree>
    <p:extLst>
      <p:ext uri="{BB962C8B-B14F-4D97-AF65-F5344CB8AC3E}">
        <p14:creationId xmlns:p14="http://schemas.microsoft.com/office/powerpoint/2010/main" xmlns="" val="917756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Polenta e latte</a:t>
            </a:r>
            <a:endParaRPr lang="it-IT" dirty="0"/>
          </a:p>
        </p:txBody>
      </p:sp>
      <p:sp>
        <p:nvSpPr>
          <p:cNvPr id="3" name="Segnaposto contenuto 2"/>
          <p:cNvSpPr>
            <a:spLocks noGrp="1"/>
          </p:cNvSpPr>
          <p:nvPr>
            <p:ph idx="1"/>
          </p:nvPr>
        </p:nvSpPr>
        <p:spPr/>
        <p:txBody>
          <a:bodyPr>
            <a:normAutofit/>
          </a:bodyPr>
          <a:lstStyle/>
          <a:p>
            <a:pPr marL="0" indent="0">
              <a:buNone/>
            </a:pPr>
            <a:r>
              <a:rPr lang="it-IT" sz="1600" dirty="0" smtClean="0"/>
              <a:t>Il cibo che mi fa ricordare i vecchi tempi è polenta e latte perché quando ero piccolo le mie nonne  alla domenica cucinavano la polenta e il lunedì i rimasugli di polenta si mischiavano al latte per colazione.</a:t>
            </a:r>
          </a:p>
          <a:p>
            <a:pPr marL="0" indent="0">
              <a:buNone/>
            </a:pPr>
            <a:endParaRPr lang="it-IT" sz="1600" dirty="0"/>
          </a:p>
          <a:p>
            <a:pPr marL="0" indent="0">
              <a:buNone/>
            </a:pPr>
            <a:r>
              <a:rPr lang="it-IT" sz="1600" dirty="0" smtClean="0"/>
              <a:t>INGREDIENTI:</a:t>
            </a:r>
          </a:p>
          <a:p>
            <a:pPr marL="0" indent="0">
              <a:buNone/>
            </a:pPr>
            <a:r>
              <a:rPr lang="it-IT" sz="1600" dirty="0" smtClean="0"/>
              <a:t>Polenta, latte</a:t>
            </a:r>
          </a:p>
          <a:p>
            <a:pPr marL="0" indent="0">
              <a:buNone/>
            </a:pPr>
            <a:r>
              <a:rPr lang="it-IT" sz="1600" dirty="0" smtClean="0"/>
              <a:t>RICETTA:</a:t>
            </a:r>
          </a:p>
          <a:p>
            <a:pPr marL="0" indent="0">
              <a:buNone/>
            </a:pPr>
            <a:r>
              <a:rPr lang="it-IT" sz="1600" dirty="0" smtClean="0"/>
              <a:t>Al lunedì, i resti della polenta della domenica, si mischiavano al latte e si mangiavano.</a:t>
            </a:r>
            <a:endParaRPr lang="it-IT" sz="1600" dirty="0"/>
          </a:p>
        </p:txBody>
      </p:sp>
      <p:sp>
        <p:nvSpPr>
          <p:cNvPr id="4" name="CasellaDiTesto 3"/>
          <p:cNvSpPr txBox="1"/>
          <p:nvPr/>
        </p:nvSpPr>
        <p:spPr>
          <a:xfrm>
            <a:off x="6866467" y="127000"/>
            <a:ext cx="2192865" cy="369332"/>
          </a:xfrm>
          <a:prstGeom prst="rect">
            <a:avLst/>
          </a:prstGeom>
          <a:noFill/>
        </p:spPr>
        <p:txBody>
          <a:bodyPr wrap="square" rtlCol="0">
            <a:spAutoFit/>
          </a:bodyPr>
          <a:lstStyle/>
          <a:p>
            <a:r>
              <a:rPr lang="it-IT" dirty="0" smtClean="0"/>
              <a:t>Intervista a zio marco</a:t>
            </a:r>
            <a:endParaRPr lang="it-IT" dirty="0"/>
          </a:p>
        </p:txBody>
      </p:sp>
    </p:spTree>
    <p:extLst>
      <p:ext uri="{BB962C8B-B14F-4D97-AF65-F5344CB8AC3E}">
        <p14:creationId xmlns:p14="http://schemas.microsoft.com/office/powerpoint/2010/main" xmlns="" val="495868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5" presetClass="entr" presetSubtype="0" fill="hold"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Effect transition="in" filter="fade">
                                      <p:cBhvr>
                                        <p:cTn id="29" dur="2000"/>
                                        <p:tgtEl>
                                          <p:spTgt spid="4">
                                            <p:txEl>
                                              <p:pRg st="0" end="0"/>
                                            </p:txEl>
                                          </p:spTgt>
                                        </p:tgtEl>
                                      </p:cBhvr>
                                    </p:animEffect>
                                    <p:anim calcmode="lin" valueType="num">
                                      <p:cBhvr>
                                        <p:cTn id="30" dur="2000" fill="hold"/>
                                        <p:tgtEl>
                                          <p:spTgt spid="4">
                                            <p:txEl>
                                              <p:pRg st="0" end="0"/>
                                            </p:txEl>
                                          </p:spTgt>
                                        </p:tgtEl>
                                        <p:attrNameLst>
                                          <p:attrName>ppt_w</p:attrName>
                                        </p:attrNameLst>
                                      </p:cBhvr>
                                      <p:tavLst>
                                        <p:tav tm="0" fmla="#ppt_w*sin(2.5*pi*$)">
                                          <p:val>
                                            <p:fltVal val="0"/>
                                          </p:val>
                                        </p:tav>
                                        <p:tav tm="100000">
                                          <p:val>
                                            <p:fltVal val="1"/>
                                          </p:val>
                                        </p:tav>
                                      </p:tavLst>
                                    </p:anim>
                                    <p:anim calcmode="lin" valueType="num">
                                      <p:cBhvr>
                                        <p:cTn id="31" dur="2000" fill="hold"/>
                                        <p:tgtEl>
                                          <p:spTgt spid="4">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 per colazione</a:t>
            </a:r>
            <a:endParaRPr lang="it-IT" dirty="0"/>
          </a:p>
        </p:txBody>
      </p:sp>
      <p:pic>
        <p:nvPicPr>
          <p:cNvPr id="4" name="Segnaposto contenuto 3" descr="polenta e latte.jpg"/>
          <p:cNvPicPr>
            <a:picLocks noGrp="1" noChangeAspect="1"/>
          </p:cNvPicPr>
          <p:nvPr>
            <p:ph idx="1"/>
          </p:nvPr>
        </p:nvPicPr>
        <p:blipFill>
          <a:blip r:embed="rId2">
            <a:extLst>
              <a:ext uri="{28A0092B-C50C-407E-A947-70E740481C1C}">
                <a14:useLocalDpi xmlns:a14="http://schemas.microsoft.com/office/drawing/2010/main" xmlns="" val="0"/>
              </a:ext>
            </a:extLst>
          </a:blip>
          <a:srcRect t="13336" b="13336"/>
          <a:stretch>
            <a:fillRect/>
          </a:stretch>
        </p:blipFill>
        <p:spPr/>
      </p:pic>
    </p:spTree>
    <p:extLst>
      <p:ext uri="{BB962C8B-B14F-4D97-AF65-F5344CB8AC3E}">
        <p14:creationId xmlns:p14="http://schemas.microsoft.com/office/powerpoint/2010/main" xmlns="" val="3390586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428</TotalTime>
  <Words>793</Words>
  <Application>Microsoft Macintosh PowerPoint</Application>
  <PresentationFormat>Presentazione su schermo (4:3)</PresentationFormat>
  <Paragraphs>66</Paragraphs>
  <Slides>14</Slides>
  <Notes>1</Notes>
  <HiddenSlides>0</HiddenSlides>
  <MMClips>0</MMClips>
  <ScaleCrop>false</ScaleCrop>
  <HeadingPairs>
    <vt:vector size="4" baseType="variant">
      <vt:variant>
        <vt:lpstr>Tema</vt:lpstr>
      </vt:variant>
      <vt:variant>
        <vt:i4>1</vt:i4>
      </vt:variant>
      <vt:variant>
        <vt:lpstr>Titoli diapositive</vt:lpstr>
      </vt:variant>
      <vt:variant>
        <vt:i4>14</vt:i4>
      </vt:variant>
    </vt:vector>
  </HeadingPairs>
  <TitlesOfParts>
    <vt:vector size="15" baseType="lpstr">
      <vt:lpstr>Tema di Office</vt:lpstr>
      <vt:lpstr>RICETTARIO EMOZIONANTE</vt:lpstr>
      <vt:lpstr>Il risotto giallo</vt:lpstr>
      <vt:lpstr>Un classico per la cena</vt:lpstr>
      <vt:lpstr>I pinguini di Madacascar</vt:lpstr>
      <vt:lpstr>Tutti in fila </vt:lpstr>
      <vt:lpstr>Tartufi puzzolenti</vt:lpstr>
      <vt:lpstr>Che buono</vt:lpstr>
      <vt:lpstr>Polenta e latte</vt:lpstr>
      <vt:lpstr>E per colazione</vt:lpstr>
      <vt:lpstr>No il minestrone no!</vt:lpstr>
      <vt:lpstr>No!!!!!!!!!!!</vt:lpstr>
      <vt:lpstr>La cotoletta alla milanese</vt:lpstr>
      <vt:lpstr>Tanta robba</vt:lpstr>
      <vt:lpstr>The end!</vt:lpstr>
    </vt:vector>
  </TitlesOfParts>
  <Company>laboratorio orafo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RICETTARIO EMOZIONANTE</dc:title>
  <dc:creator>Dario Grassi</dc:creator>
  <cp:lastModifiedBy>chiara.lugarini@tiscali.it</cp:lastModifiedBy>
  <cp:revision>26</cp:revision>
  <dcterms:created xsi:type="dcterms:W3CDTF">2015-01-06T10:53:51Z</dcterms:created>
  <dcterms:modified xsi:type="dcterms:W3CDTF">2015-01-19T21:57:31Z</dcterms:modified>
</cp:coreProperties>
</file>